
<file path=[Content_Types].xml><?xml version="1.0" encoding="utf-8"?>
<Types xmlns="http://schemas.openxmlformats.org/package/2006/content-types">
  <Default ContentType="application/x-fontdata" Extension="fntdata"/>
  <Default ContentType="image/jpeg" Extension="jpeg"/>
  <Default ContentType="audio/m4a" Extension="m4a"/>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The Seasons" charset="1" panose="00000000000000000000"/>
      <p:regular r:id="rId27"/>
    </p:embeddedFont>
    <p:embeddedFont>
      <p:font typeface="Safira March" charset="1" panose="02000503000000020003"/>
      <p:regular r:id="rId28"/>
    </p:embeddedFont>
    <p:embeddedFont>
      <p:font typeface="Glacial Indifference" charset="1" panose="00000000000000000000"/>
      <p:regular r:id="rId29"/>
    </p:embeddedFont>
    <p:embeddedFont>
      <p:font typeface="Glacial Indifference Bold" charset="1" panose="00000800000000000000"/>
      <p:regular r:id="rId30"/>
    </p:embeddedFont>
    <p:embeddedFont>
      <p:font typeface="Glacial Indifference Italics" charset="1" panose="000000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23.jpeg" Type="http://schemas.openxmlformats.org/officeDocument/2006/relationships/image"/><Relationship Id="rId5" Target="../media/aAGBhKQl10Y.m4a" Type="http://schemas.microsoft.com/office/2007/relationships/media"/><Relationship Id="rId6" Target="../media/aAGBhKQl10Y.m4a" Type="http://schemas.openxmlformats.org/officeDocument/2006/relationships/audio"/></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jpeg" Type="http://schemas.openxmlformats.org/officeDocument/2006/relationships/image"/><Relationship Id="rId4" Target="https://school.teachingbooks.net/book_reading.cgi?id=31451&amp;a=1" TargetMode="External" Type="http://schemas.openxmlformats.org/officeDocument/2006/relationships/hyperlink"/><Relationship Id="rId5" Target="https://school.teachingbooks.net/book_reading.cgi?id=31451&amp;a=1"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2.jpeg" Type="http://schemas.openxmlformats.org/officeDocument/2006/relationships/image"/><Relationship Id="rId4" Target="https://school.teachingbooks.net/booktrailer.cgi?id=12348&amp;a=1" TargetMode="External" Type="http://schemas.openxmlformats.org/officeDocument/2006/relationships/hyperlink"/><Relationship Id="rId5" Target="https://school.teachingbooks.net/booktrailer.cgi?id=12348&amp;a=1"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jpeg" Type="http://schemas.openxmlformats.org/officeDocument/2006/relationships/image"/><Relationship Id="rId4" Target="https://vimeo.com/797155512" TargetMode="External" Type="http://schemas.openxmlformats.org/officeDocument/2006/relationships/hyperlink"/><Relationship Id="rId5" Target="https://vimeo.com/797155512"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4.jpeg" Type="http://schemas.openxmlformats.org/officeDocument/2006/relationships/image"/><Relationship Id="rId4" Target="https://school.teachingbooks.net/book_reading.cgi?id=26550&amp;a=1" TargetMode="External" Type="http://schemas.openxmlformats.org/officeDocument/2006/relationships/hyperlink"/><Relationship Id="rId5" Target="https://school.teachingbooks.net/book_reading.cgi?id=26550&amp;a=1"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jpeg" Type="http://schemas.openxmlformats.org/officeDocument/2006/relationships/image"/><Relationship Id="rId4" Target="https://school.teachingbooks.net/book_reading.cgi?id=29873&amp;a=1" TargetMode="External" Type="http://schemas.openxmlformats.org/officeDocument/2006/relationships/hyperlink"/><Relationship Id="rId5" Target="https://school.teachingbooks.net/book_reading.cgi?id=29873&amp;a=1"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6.jpeg" Type="http://schemas.openxmlformats.org/officeDocument/2006/relationships/image"/><Relationship Id="rId4" Target="https://school.teachingbooks.net/book_reading.cgi?id=30310&amp;a=1" TargetMode="External" Type="http://schemas.openxmlformats.org/officeDocument/2006/relationships/hyperlink"/><Relationship Id="rId5" Target="https://school.teachingbooks.net/book_reading.cgi?id=30310&amp;a=1"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jpeg" Type="http://schemas.openxmlformats.org/officeDocument/2006/relationships/image"/><Relationship Id="rId4" Target="https://school.teachingbooks.net/booktrailer.cgi?id=10914&amp;a=1" TargetMode="External" Type="http://schemas.openxmlformats.org/officeDocument/2006/relationships/hyperlink"/><Relationship Id="rId5" Target="https://school.teachingbooks.net/booktrailer.cgi?id=10914&amp;a=1"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jpeg" Type="http://schemas.openxmlformats.org/officeDocument/2006/relationships/image"/><Relationship Id="rId4" Target="https://school.teachingbooks.net/booktrailer.cgi?id=12347&amp;a=1" TargetMode="External" Type="http://schemas.openxmlformats.org/officeDocument/2006/relationships/hyperlink"/><Relationship Id="rId5" Target="https://school.teachingbooks.net/booktrailer.cgi?id=12347&amp;a=1"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jpeg" Type="http://schemas.openxmlformats.org/officeDocument/2006/relationships/image"/><Relationship Id="rId4" Target="https://school.teachingbooks.net/booktrailer.cgi?id=12064&amp;a=1" TargetMode="External" Type="http://schemas.openxmlformats.org/officeDocument/2006/relationships/hyperlink"/><Relationship Id="rId5" Target="https://school.teachingbooks.net/booktrailer.cgi?id=12064&amp;a=1"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0.jpeg" Type="http://schemas.openxmlformats.org/officeDocument/2006/relationships/image"/><Relationship Id="rId4" Target="https://school.teachingbooks.net/booktrailer.cgi?id=12350&amp;a=1" TargetMode="External" Type="http://schemas.openxmlformats.org/officeDocument/2006/relationships/hyperlink"/><Relationship Id="rId5" Target="https://school.teachingbooks.net/booktrailer.cgi?id=12350&amp;a=1"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3.jpeg" Type="http://schemas.openxmlformats.org/officeDocument/2006/relationships/image"/><Relationship Id="rId4" Target="https://school.teachingbooks.net/book_reading.cgi?id=27147&amp;a=1"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1.jpeg" Type="http://schemas.openxmlformats.org/officeDocument/2006/relationships/image"/><Relationship Id="rId4" Target="https://school.teachingbooks.net/booktrailer.cgi?id=12345&amp;a=1" TargetMode="External" Type="http://schemas.openxmlformats.org/officeDocument/2006/relationships/hyperlink"/><Relationship Id="rId5" Target="https://school.teachingbooks.net/booktrailer.cgi?id=12345&amp;a=1"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2.jpeg" Type="http://schemas.openxmlformats.org/officeDocument/2006/relationships/image"/><Relationship Id="rId4" Target="https://school.teachingbooks.net/booktrailer.cgi?id=12345&amp;a=1" TargetMode="External" Type="http://schemas.openxmlformats.org/officeDocument/2006/relationships/hyperlink"/><Relationship Id="rId5" Target="https://school.teachingbooks.net/booktrailer.cgi?id=12345&amp;a=1"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4.jpeg" Type="http://schemas.openxmlformats.org/officeDocument/2006/relationships/image"/><Relationship Id="rId4" Target="https://school.teachingbooks.net/book_reading.cgi?id=30104&amp;a=1"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5.jpeg" Type="http://schemas.openxmlformats.org/officeDocument/2006/relationships/image"/><Relationship Id="rId4" Target="https://school.teachingbooks.net/booktrailer.cgi?id=9573&amp;a=1"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6.jpeg" Type="http://schemas.openxmlformats.org/officeDocument/2006/relationships/image"/><Relationship Id="rId4" Target="https://school.teachingbooks.net/booktrailer.cgi?id=9667&amp;a=1"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https://school.teachingbooks.net/book_reading.cgi?id=20910&amp;a=1"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8.jpeg" Type="http://schemas.openxmlformats.org/officeDocument/2006/relationships/image"/><Relationship Id="rId4" Target="https://vimeo.com/713479221" TargetMode="External" Type="http://schemas.openxmlformats.org/officeDocument/2006/relationships/hyperlink"/><Relationship Id="rId5" Target="https://vimeo.com/713479221"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https://school.teachingbooks.net/book_reading.cgi?id=24467&amp;a=1" TargetMode="External" Type="http://schemas.openxmlformats.org/officeDocument/2006/relationships/hyperlink"/><Relationship Id="rId5" Target="https://school.teachingbooks.net/book_reading.cgi?id=24467&amp;a=1"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jpeg" Type="http://schemas.openxmlformats.org/officeDocument/2006/relationships/image"/><Relationship Id="rId4" Target="https://school.teachingbooks.net/book_reading.cgi?id=27739&amp;a=1" TargetMode="External" Type="http://schemas.openxmlformats.org/officeDocument/2006/relationships/hyperlink"/><Relationship Id="rId5" Target="https://school.teachingbooks.net/book_reading.cgi?id=27739&amp;a=1"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sp>
        <p:nvSpPr>
          <p:cNvPr name="Freeform 3" id="3"/>
          <p:cNvSpPr/>
          <p:nvPr/>
        </p:nvSpPr>
        <p:spPr>
          <a:xfrm flipH="false" flipV="false" rot="0">
            <a:off x="2418844" y="1425218"/>
            <a:ext cx="5509791" cy="5509791"/>
          </a:xfrm>
          <a:custGeom>
            <a:avLst/>
            <a:gdLst/>
            <a:ahLst/>
            <a:cxnLst/>
            <a:rect r="r" b="b" t="t" l="l"/>
            <a:pathLst>
              <a:path h="5509791" w="5509791">
                <a:moveTo>
                  <a:pt x="0" y="0"/>
                </a:moveTo>
                <a:lnTo>
                  <a:pt x="5509791" y="0"/>
                </a:lnTo>
                <a:lnTo>
                  <a:pt x="5509791" y="5509791"/>
                </a:lnTo>
                <a:lnTo>
                  <a:pt x="0" y="5509791"/>
                </a:lnTo>
                <a:lnTo>
                  <a:pt x="0" y="0"/>
                </a:lnTo>
                <a:close/>
              </a:path>
            </a:pathLst>
          </a:custGeom>
          <a:blipFill>
            <a:blip r:embed="rId3"/>
            <a:stretch>
              <a:fillRect l="0" t="0" r="0" b="0"/>
            </a:stretch>
          </a:blipFill>
        </p:spPr>
      </p:sp>
      <p:sp>
        <p:nvSpPr>
          <p:cNvPr name="TextBox 4" id="4"/>
          <p:cNvSpPr txBox="true"/>
          <p:nvPr/>
        </p:nvSpPr>
        <p:spPr>
          <a:xfrm rot="0">
            <a:off x="8690397" y="1998523"/>
            <a:ext cx="7943497" cy="876345"/>
          </a:xfrm>
          <a:prstGeom prst="rect">
            <a:avLst/>
          </a:prstGeom>
        </p:spPr>
        <p:txBody>
          <a:bodyPr anchor="t" rtlCol="false" tIns="0" lIns="0" bIns="0" rIns="0">
            <a:spAutoFit/>
          </a:bodyPr>
          <a:lstStyle/>
          <a:p>
            <a:pPr algn="ctr" marL="0" indent="0" lvl="0">
              <a:lnSpc>
                <a:spcPts val="6692"/>
              </a:lnSpc>
            </a:pPr>
            <a:r>
              <a:rPr lang="en-US" sz="6139" spc="380">
                <a:solidFill>
                  <a:srgbClr val="000000"/>
                </a:solidFill>
                <a:latin typeface="The Seasons"/>
              </a:rPr>
              <a:t>2025</a:t>
            </a:r>
          </a:p>
        </p:txBody>
      </p:sp>
      <p:sp>
        <p:nvSpPr>
          <p:cNvPr name="TextBox 5" id="5"/>
          <p:cNvSpPr txBox="true"/>
          <p:nvPr/>
        </p:nvSpPr>
        <p:spPr>
          <a:xfrm rot="0">
            <a:off x="8690397" y="3348601"/>
            <a:ext cx="7943497" cy="4439678"/>
          </a:xfrm>
          <a:prstGeom prst="rect">
            <a:avLst/>
          </a:prstGeom>
        </p:spPr>
        <p:txBody>
          <a:bodyPr anchor="t" rtlCol="false" tIns="0" lIns="0" bIns="0" rIns="0">
            <a:spAutoFit/>
          </a:bodyPr>
          <a:lstStyle/>
          <a:p>
            <a:pPr algn="ctr">
              <a:lnSpc>
                <a:spcPts val="8981"/>
              </a:lnSpc>
            </a:pPr>
            <a:r>
              <a:rPr lang="en-US" sz="4935" spc="305">
                <a:solidFill>
                  <a:srgbClr val="000000"/>
                </a:solidFill>
                <a:latin typeface="Safira March Bold"/>
              </a:rPr>
              <a:t>LINCOLN TEEN READERS’ CHALLENGE</a:t>
            </a:r>
          </a:p>
        </p:txBody>
      </p:sp>
      <p:pic>
        <p:nvPicPr>
          <p:cNvPr name="Picture 6" id="6">
            <a:hlinkClick action="ppaction://media"/>
          </p:cNvPr>
          <p:cNvPicPr>
            <a:picLocks noChangeAspect="true"/>
          </p:cNvPicPr>
          <p:nvPr>
            <a:audioFile r:link="rId6"/>
            <p:extLst>
              <p:ext uri="{DAA4B4D4-6D71-4841-9C94-3DE7FCFB9230}">
                <p14:media xmlns:p14="http://schemas.microsoft.com/office/powerpoint/2010/main" r:embed="rId5"/>
              </p:ext>
            </p:extLst>
          </p:nvPr>
        </p:nvPicPr>
        <p:blipFill>
          <a:blip r:embed="rId4"/>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6"/>
                </p:tgtEl>
              </p:cBhvr>
            </p:cmd>
            <p:audio>
              <p:cMediaNode vol="100000" showWhenStopped="false">
                <p:cTn/>
                <p:tgtEl>
                  <p:spTgt spid="6"/>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028700"/>
            <a:ext cx="11258779" cy="5802005"/>
            <a:chOff x="0" y="0"/>
            <a:chExt cx="15011706" cy="77360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STAR SPLITTER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MATTHEW J. KIRBY</a:t>
              </a:r>
            </a:p>
          </p:txBody>
        </p:sp>
        <p:sp>
          <p:nvSpPr>
            <p:cNvPr name="TextBox 5" id="5"/>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In 2199, 17-year-old Jessica Mathers wakes up on a desolate, post-extinction planet 14 light years from Earth and must make sense of the bloody destruction around her, as well as the questionable intentions of a familiar stranger.</a:t>
              </a:r>
            </a:p>
            <a:p>
              <a:pPr algn="l">
                <a:lnSpc>
                  <a:spcPts val="2896"/>
                </a:lnSpc>
              </a:pPr>
            </a:p>
          </p:txBody>
        </p:sp>
      </p:grpSp>
      <p:sp>
        <p:nvSpPr>
          <p:cNvPr name="Freeform 6" id="6"/>
          <p:cNvSpPr/>
          <p:nvPr/>
        </p:nvSpPr>
        <p:spPr>
          <a:xfrm flipH="false" flipV="false" rot="0">
            <a:off x="1213997" y="1028700"/>
            <a:ext cx="4786523" cy="7224941"/>
          </a:xfrm>
          <a:custGeom>
            <a:avLst/>
            <a:gdLst/>
            <a:ahLst/>
            <a:cxnLst/>
            <a:rect r="r" b="b" t="t" l="l"/>
            <a:pathLst>
              <a:path h="7224941" w="4786523">
                <a:moveTo>
                  <a:pt x="0" y="0"/>
                </a:moveTo>
                <a:lnTo>
                  <a:pt x="4786524" y="0"/>
                </a:lnTo>
                <a:lnTo>
                  <a:pt x="4786524" y="7224941"/>
                </a:lnTo>
                <a:lnTo>
                  <a:pt x="0" y="7224941"/>
                </a:lnTo>
                <a:lnTo>
                  <a:pt x="0" y="0"/>
                </a:lnTo>
                <a:close/>
              </a:path>
            </a:pathLst>
          </a:custGeom>
          <a:blipFill>
            <a:blip r:embed="rId3"/>
            <a:stretch>
              <a:fillRect l="0" t="0" r="0" b="0"/>
            </a:stretch>
          </a:blipFill>
        </p:spPr>
      </p:sp>
      <p:sp>
        <p:nvSpPr>
          <p:cNvPr name="TextBox 7" id="7"/>
          <p:cNvSpPr txBox="true"/>
          <p:nvPr/>
        </p:nvSpPr>
        <p:spPr>
          <a:xfrm rot="0">
            <a:off x="7310409" y="8734425"/>
            <a:ext cx="8185150"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_reading.cgi?id=31451&amp;a=1"/>
              </a:rPr>
              <a:t>CLICK </a:t>
            </a:r>
            <a:r>
              <a:rPr lang="en-US" sz="3000" spc="186" u="sng">
                <a:solidFill>
                  <a:srgbClr val="000000"/>
                </a:solidFill>
                <a:latin typeface="Glacial Indifference Bold"/>
                <a:hlinkClick r:id="rId5" tooltip="https://school.teachingbooks.net/book_reading.cgi?id=31451&amp;a=1"/>
              </a:rPr>
              <a:t>HERE for an audiobook excerpt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57621" y="1028700"/>
            <a:ext cx="11258779" cy="5802005"/>
            <a:chOff x="0" y="0"/>
            <a:chExt cx="15011706" cy="77360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THE GETAWAY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LAMAR GILES</a:t>
              </a:r>
            </a:p>
          </p:txBody>
        </p:sp>
        <p:sp>
          <p:nvSpPr>
            <p:cNvPr name="TextBox 5" id="5"/>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Jay discovers that mountain resort where he lives and works with his friends and family is also a doomsday oasis for the rich and powerful who expect top-notch customer service even as the world outside the resort's walls disintegrates.</a:t>
              </a:r>
            </a:p>
            <a:p>
              <a:pPr algn="l">
                <a:lnSpc>
                  <a:spcPts val="2896"/>
                </a:lnSpc>
              </a:pPr>
            </a:p>
          </p:txBody>
        </p:sp>
      </p:grpSp>
      <p:sp>
        <p:nvSpPr>
          <p:cNvPr name="Freeform 6" id="6"/>
          <p:cNvSpPr/>
          <p:nvPr/>
        </p:nvSpPr>
        <p:spPr>
          <a:xfrm flipH="false" flipV="false" rot="0">
            <a:off x="1028700" y="1028700"/>
            <a:ext cx="5028921" cy="7543381"/>
          </a:xfrm>
          <a:custGeom>
            <a:avLst/>
            <a:gdLst/>
            <a:ahLst/>
            <a:cxnLst/>
            <a:rect r="r" b="b" t="t" l="l"/>
            <a:pathLst>
              <a:path h="7543381" w="5028921">
                <a:moveTo>
                  <a:pt x="0" y="0"/>
                </a:moveTo>
                <a:lnTo>
                  <a:pt x="5028921" y="0"/>
                </a:lnTo>
                <a:lnTo>
                  <a:pt x="5028921" y="7543381"/>
                </a:lnTo>
                <a:lnTo>
                  <a:pt x="0" y="7543381"/>
                </a:lnTo>
                <a:lnTo>
                  <a:pt x="0" y="0"/>
                </a:lnTo>
                <a:close/>
              </a:path>
            </a:pathLst>
          </a:custGeom>
          <a:blipFill>
            <a:blip r:embed="rId3"/>
            <a:stretch>
              <a:fillRect l="0" t="0" r="0" b="0"/>
            </a:stretch>
          </a:blipFill>
        </p:spPr>
      </p:sp>
      <p:sp>
        <p:nvSpPr>
          <p:cNvPr name="TextBox 7" id="7"/>
          <p:cNvSpPr txBox="true"/>
          <p:nvPr/>
        </p:nvSpPr>
        <p:spPr>
          <a:xfrm rot="0">
            <a:off x="7949577" y="8734425"/>
            <a:ext cx="6906816"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2348&amp;a=1"/>
              </a:rPr>
              <a:t>CLICK </a:t>
            </a:r>
            <a:r>
              <a:rPr lang="en-US" sz="3000" spc="186" u="sng">
                <a:solidFill>
                  <a:srgbClr val="000000"/>
                </a:solidFill>
                <a:latin typeface="Glacial Indifference Bold"/>
                <a:hlinkClick r:id="rId5" tooltip="https://school.teachingbooks.net/booktrailer.cgi?id=12348&amp;a=1"/>
              </a:rPr>
              <a:t>HERE for the book trailer</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470049"/>
            <a:ext cx="11258779" cy="5954405"/>
            <a:chOff x="0" y="0"/>
            <a:chExt cx="15011706" cy="7939207"/>
          </a:xfrm>
        </p:grpSpPr>
        <p:sp>
          <p:nvSpPr>
            <p:cNvPr name="TextBox 4" id="4"/>
            <p:cNvSpPr txBox="true"/>
            <p:nvPr/>
          </p:nvSpPr>
          <p:spPr>
            <a:xfrm rot="0">
              <a:off x="0" y="-314325"/>
              <a:ext cx="15011706" cy="29803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THE PRICESS AND THE GRILLED CHEESE SANDWICH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ELIZA MUNIZ</a:t>
              </a:r>
            </a:p>
          </p:txBody>
        </p:sp>
        <p:sp>
          <p:nvSpPr>
            <p:cNvPr name="TextBox 5" id="5"/>
            <p:cNvSpPr txBox="true"/>
            <p:nvPr/>
          </p:nvSpPr>
          <p:spPr>
            <a:xfrm rot="0">
              <a:off x="1126663" y="3628038"/>
              <a:ext cx="12758380" cy="43111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Cam disguises herself as a man to inherit her father's money and estate, and though she tries to keep a low profile, she ends up falling for Crown Princess Brie.</a:t>
              </a:r>
            </a:p>
            <a:p>
              <a:pPr algn="l">
                <a:lnSpc>
                  <a:spcPts val="2896"/>
                </a:lnSpc>
              </a:pPr>
            </a:p>
          </p:txBody>
        </p:sp>
      </p:grpSp>
      <p:sp>
        <p:nvSpPr>
          <p:cNvPr name="Freeform 6" id="6"/>
          <p:cNvSpPr/>
          <p:nvPr/>
        </p:nvSpPr>
        <p:spPr>
          <a:xfrm flipH="false" flipV="false" rot="0">
            <a:off x="1028700" y="1135010"/>
            <a:ext cx="4421843" cy="6624483"/>
          </a:xfrm>
          <a:custGeom>
            <a:avLst/>
            <a:gdLst/>
            <a:ahLst/>
            <a:cxnLst/>
            <a:rect r="r" b="b" t="t" l="l"/>
            <a:pathLst>
              <a:path h="6624483" w="4421843">
                <a:moveTo>
                  <a:pt x="0" y="0"/>
                </a:moveTo>
                <a:lnTo>
                  <a:pt x="4421843" y="0"/>
                </a:lnTo>
                <a:lnTo>
                  <a:pt x="4421843" y="6624483"/>
                </a:lnTo>
                <a:lnTo>
                  <a:pt x="0" y="6624483"/>
                </a:lnTo>
                <a:lnTo>
                  <a:pt x="0" y="0"/>
                </a:lnTo>
                <a:close/>
              </a:path>
            </a:pathLst>
          </a:custGeom>
          <a:blipFill>
            <a:blip r:embed="rId3"/>
            <a:stretch>
              <a:fillRect l="0" t="0" r="0" b="0"/>
            </a:stretch>
          </a:blipFill>
        </p:spPr>
      </p:sp>
      <p:sp>
        <p:nvSpPr>
          <p:cNvPr name="TextBox 7" id="7"/>
          <p:cNvSpPr txBox="true"/>
          <p:nvPr/>
        </p:nvSpPr>
        <p:spPr>
          <a:xfrm rot="0">
            <a:off x="7151771" y="8734425"/>
            <a:ext cx="8956278"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vimeo.com/797155512"/>
              </a:rPr>
              <a:t>CLICK </a:t>
            </a:r>
            <a:r>
              <a:rPr lang="en-US" sz="3000" spc="186" u="sng">
                <a:solidFill>
                  <a:srgbClr val="000000"/>
                </a:solidFill>
                <a:latin typeface="Glacial Indifference Bold"/>
                <a:hlinkClick r:id="rId5" tooltip="https://vimeo.com/797155512"/>
              </a:rPr>
              <a:t>HERE for the book talk and trailer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447053"/>
            <a:ext cx="11258779" cy="5802005"/>
            <a:chOff x="0" y="0"/>
            <a:chExt cx="15011706" cy="77360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THIS GOLDEN STATE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MARIT WEISENBERG</a:t>
              </a:r>
            </a:p>
          </p:txBody>
        </p:sp>
        <p:sp>
          <p:nvSpPr>
            <p:cNvPr name="TextBox 5" id="5"/>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Seventeen-year-old Poppy takes a home DNA test and unravels her parents' identities and their decades of careful work to keep their family anonymous, allowing the past to come dangerously close to catching up to them. </a:t>
              </a:r>
            </a:p>
            <a:p>
              <a:pPr algn="l">
                <a:lnSpc>
                  <a:spcPts val="2896"/>
                </a:lnSpc>
              </a:pPr>
            </a:p>
          </p:txBody>
        </p:sp>
      </p:grpSp>
      <p:sp>
        <p:nvSpPr>
          <p:cNvPr name="Freeform 6" id="6"/>
          <p:cNvSpPr/>
          <p:nvPr/>
        </p:nvSpPr>
        <p:spPr>
          <a:xfrm flipH="false" flipV="false" rot="0">
            <a:off x="1028700" y="1028700"/>
            <a:ext cx="4318174" cy="6668995"/>
          </a:xfrm>
          <a:custGeom>
            <a:avLst/>
            <a:gdLst/>
            <a:ahLst/>
            <a:cxnLst/>
            <a:rect r="r" b="b" t="t" l="l"/>
            <a:pathLst>
              <a:path h="6668995" w="4318174">
                <a:moveTo>
                  <a:pt x="0" y="0"/>
                </a:moveTo>
                <a:lnTo>
                  <a:pt x="4318174" y="0"/>
                </a:lnTo>
                <a:lnTo>
                  <a:pt x="4318174" y="6668995"/>
                </a:lnTo>
                <a:lnTo>
                  <a:pt x="0" y="6668995"/>
                </a:lnTo>
                <a:lnTo>
                  <a:pt x="0" y="0"/>
                </a:lnTo>
                <a:close/>
              </a:path>
            </a:pathLst>
          </a:custGeom>
          <a:blipFill>
            <a:blip r:embed="rId3"/>
            <a:stretch>
              <a:fillRect l="0" t="0" r="0" b="0"/>
            </a:stretch>
          </a:blipFill>
        </p:spPr>
      </p:sp>
      <p:sp>
        <p:nvSpPr>
          <p:cNvPr name="TextBox 7" id="7"/>
          <p:cNvSpPr txBox="true"/>
          <p:nvPr/>
        </p:nvSpPr>
        <p:spPr>
          <a:xfrm rot="0">
            <a:off x="7454488" y="8734425"/>
            <a:ext cx="8350846"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_reading.cgi?id=26550&amp;a=1"/>
              </a:rPr>
              <a:t>CLICK </a:t>
            </a:r>
            <a:r>
              <a:rPr lang="en-US" sz="3000" spc="186" u="sng">
                <a:solidFill>
                  <a:srgbClr val="000000"/>
                </a:solidFill>
                <a:latin typeface="Glacial Indifference Bold"/>
                <a:hlinkClick r:id="rId5" tooltip="https://school.teachingbooks.net/book_reading.cgi?id=26550&amp;a=1"/>
              </a:rPr>
              <a:t>HERE for the audiobook excerpt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281006"/>
            <a:ext cx="11258779" cy="5230505"/>
            <a:chOff x="0" y="0"/>
            <a:chExt cx="15011706" cy="6974007"/>
          </a:xfrm>
        </p:grpSpPr>
        <p:sp>
          <p:nvSpPr>
            <p:cNvPr name="TextBox 4" id="4"/>
            <p:cNvSpPr txBox="true"/>
            <p:nvPr/>
          </p:nvSpPr>
          <p:spPr>
            <a:xfrm rot="0">
              <a:off x="0" y="-314325"/>
              <a:ext cx="15011706" cy="29803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VICTORY STAND: RAISING MY FIST FOR JUSTICE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TOMMY SMITH</a:t>
              </a:r>
            </a:p>
          </p:txBody>
        </p:sp>
        <p:sp>
          <p:nvSpPr>
            <p:cNvPr name="TextBox 5" id="5"/>
            <p:cNvSpPr txBox="true"/>
            <p:nvPr/>
          </p:nvSpPr>
          <p:spPr>
            <a:xfrm rot="0">
              <a:off x="1126663" y="3628038"/>
              <a:ext cx="12758380" cy="33459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A groundbreaking and timely graphic memoir from one of the most iconic figures in American sports-and a tribute to his fight for civil rights.</a:t>
              </a:r>
            </a:p>
            <a:p>
              <a:pPr algn="l">
                <a:lnSpc>
                  <a:spcPts val="2896"/>
                </a:lnSpc>
              </a:pPr>
            </a:p>
          </p:txBody>
        </p:sp>
      </p:grpSp>
      <p:sp>
        <p:nvSpPr>
          <p:cNvPr name="Freeform 6" id="6"/>
          <p:cNvSpPr/>
          <p:nvPr/>
        </p:nvSpPr>
        <p:spPr>
          <a:xfrm flipH="false" flipV="false" rot="0">
            <a:off x="1028700" y="1028700"/>
            <a:ext cx="4768766" cy="6953243"/>
          </a:xfrm>
          <a:custGeom>
            <a:avLst/>
            <a:gdLst/>
            <a:ahLst/>
            <a:cxnLst/>
            <a:rect r="r" b="b" t="t" l="l"/>
            <a:pathLst>
              <a:path h="6953243" w="4768766">
                <a:moveTo>
                  <a:pt x="0" y="0"/>
                </a:moveTo>
                <a:lnTo>
                  <a:pt x="4768766" y="0"/>
                </a:lnTo>
                <a:lnTo>
                  <a:pt x="4768766" y="6953243"/>
                </a:lnTo>
                <a:lnTo>
                  <a:pt x="0" y="6953243"/>
                </a:lnTo>
                <a:lnTo>
                  <a:pt x="0" y="0"/>
                </a:lnTo>
                <a:close/>
              </a:path>
            </a:pathLst>
          </a:custGeom>
          <a:blipFill>
            <a:blip r:embed="rId3"/>
            <a:stretch>
              <a:fillRect l="0" t="0" r="0" b="0"/>
            </a:stretch>
          </a:blipFill>
        </p:spPr>
      </p:sp>
      <p:sp>
        <p:nvSpPr>
          <p:cNvPr name="TextBox 7" id="7"/>
          <p:cNvSpPr txBox="true"/>
          <p:nvPr/>
        </p:nvSpPr>
        <p:spPr>
          <a:xfrm rot="0">
            <a:off x="7417330" y="8734425"/>
            <a:ext cx="8425160"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_reading.cgi?id=29873&amp;a=1"/>
              </a:rPr>
              <a:t>CLICK </a:t>
            </a:r>
            <a:r>
              <a:rPr lang="en-US" sz="3000" spc="186" u="sng">
                <a:solidFill>
                  <a:srgbClr val="000000"/>
                </a:solidFill>
                <a:latin typeface="Glacial Indifference Bold"/>
                <a:hlinkClick r:id="rId5" tooltip="https://school.teachingbooks.net/book_reading.cgi?id=29873&amp;a=1"/>
              </a:rPr>
              <a:t>HERE for the Video book Reading</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sp>
        <p:nvSpPr>
          <p:cNvPr name="Freeform 3" id="3"/>
          <p:cNvSpPr/>
          <p:nvPr/>
        </p:nvSpPr>
        <p:spPr>
          <a:xfrm flipH="false" flipV="false" rot="0">
            <a:off x="1028700" y="1028700"/>
            <a:ext cx="4448128" cy="6869695"/>
          </a:xfrm>
          <a:custGeom>
            <a:avLst/>
            <a:gdLst/>
            <a:ahLst/>
            <a:cxnLst/>
            <a:rect r="r" b="b" t="t" l="l"/>
            <a:pathLst>
              <a:path h="6869695" w="4448128">
                <a:moveTo>
                  <a:pt x="0" y="0"/>
                </a:moveTo>
                <a:lnTo>
                  <a:pt x="4448128" y="0"/>
                </a:lnTo>
                <a:lnTo>
                  <a:pt x="4448128" y="6869695"/>
                </a:lnTo>
                <a:lnTo>
                  <a:pt x="0" y="6869695"/>
                </a:lnTo>
                <a:lnTo>
                  <a:pt x="0" y="0"/>
                </a:lnTo>
                <a:close/>
              </a:path>
            </a:pathLst>
          </a:custGeom>
          <a:blipFill>
            <a:blip r:embed="rId3"/>
            <a:stretch>
              <a:fillRect l="0" t="0" r="0" b="0"/>
            </a:stretch>
          </a:blipFill>
        </p:spPr>
      </p:sp>
      <p:grpSp>
        <p:nvGrpSpPr>
          <p:cNvPr name="Group 4" id="4"/>
          <p:cNvGrpSpPr/>
          <p:nvPr/>
        </p:nvGrpSpPr>
        <p:grpSpPr>
          <a:xfrm rot="0">
            <a:off x="6000521" y="1028700"/>
            <a:ext cx="11258779" cy="7402205"/>
            <a:chOff x="0" y="0"/>
            <a:chExt cx="15011706" cy="9869607"/>
          </a:xfrm>
        </p:grpSpPr>
        <p:sp>
          <p:nvSpPr>
            <p:cNvPr name="TextBox 5" id="5"/>
            <p:cNvSpPr txBox="true"/>
            <p:nvPr/>
          </p:nvSpPr>
          <p:spPr>
            <a:xfrm rot="0">
              <a:off x="0" y="-314325"/>
              <a:ext cx="15011706" cy="29803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WE ARE ALL SO GOOD </a:t>
              </a:r>
            </a:p>
            <a:p>
              <a:pPr algn="ctr">
                <a:lnSpc>
                  <a:spcPts val="6960"/>
                </a:lnSpc>
              </a:pPr>
              <a:r>
                <a:rPr lang="en-US" sz="3000" spc="186">
                  <a:solidFill>
                    <a:srgbClr val="000000"/>
                  </a:solidFill>
                  <a:latin typeface="Safira March"/>
                </a:rPr>
                <a:t>AT SMILING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AMBER MCBRIDE</a:t>
              </a:r>
            </a:p>
          </p:txBody>
        </p:sp>
        <p:sp>
          <p:nvSpPr>
            <p:cNvPr name="TextBox 6" id="6"/>
            <p:cNvSpPr txBox="true"/>
            <p:nvPr/>
          </p:nvSpPr>
          <p:spPr>
            <a:xfrm rot="0">
              <a:off x="1126663" y="3628038"/>
              <a:ext cx="12758380" cy="62415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When hospitalized for her clinical depression, Whimsy connects with a boy named Faerry, who also suffers from the traumatic loss of a sibling, and together they work to unearth buried memories and battle the fantastical physical embodiment of their depression. </a:t>
              </a:r>
            </a:p>
            <a:p>
              <a:pPr algn="l">
                <a:lnSpc>
                  <a:spcPts val="2896"/>
                </a:lnSpc>
              </a:pPr>
            </a:p>
          </p:txBody>
        </p:sp>
      </p:grpSp>
      <p:sp>
        <p:nvSpPr>
          <p:cNvPr name="TextBox 7" id="7"/>
          <p:cNvSpPr txBox="true"/>
          <p:nvPr/>
        </p:nvSpPr>
        <p:spPr>
          <a:xfrm rot="0">
            <a:off x="6517813" y="8734425"/>
            <a:ext cx="10224195"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_reading.cgi?id=30310&amp;a=1"/>
              </a:rPr>
              <a:t>CLICK </a:t>
            </a:r>
            <a:r>
              <a:rPr lang="en-US" sz="3000" spc="186" u="sng">
                <a:solidFill>
                  <a:srgbClr val="000000"/>
                </a:solidFill>
                <a:latin typeface="Glacial Indifference Bold"/>
                <a:hlinkClick r:id="rId5" tooltip="https://school.teachingbooks.net/book_reading.cgi?id=30310&amp;a=1"/>
              </a:rPr>
              <a:t>HERE for the meet-the-author recording</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287156"/>
            <a:ext cx="11258779" cy="5078105"/>
            <a:chOff x="0" y="0"/>
            <a:chExt cx="15011706" cy="67708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WE DESERVE MONUMENTS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JAS HAMMONDS</a:t>
              </a:r>
            </a:p>
          </p:txBody>
        </p:sp>
        <p:sp>
          <p:nvSpPr>
            <p:cNvPr name="TextBox 5" id="5"/>
            <p:cNvSpPr txBox="true"/>
            <p:nvPr/>
          </p:nvSpPr>
          <p:spPr>
            <a:xfrm rot="0">
              <a:off x="1126663" y="2459638"/>
              <a:ext cx="12758380" cy="43111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When seventeen-year-old Avery moves to rural Georgia to live with her ailing grandmother, she encounters decade-old family secrets and a mystery surrounding the town's racist past. </a:t>
              </a:r>
            </a:p>
            <a:p>
              <a:pPr algn="l">
                <a:lnSpc>
                  <a:spcPts val="2896"/>
                </a:lnSpc>
              </a:pPr>
            </a:p>
          </p:txBody>
        </p:sp>
      </p:grpSp>
      <p:sp>
        <p:nvSpPr>
          <p:cNvPr name="Freeform 6" id="6"/>
          <p:cNvSpPr/>
          <p:nvPr/>
        </p:nvSpPr>
        <p:spPr>
          <a:xfrm flipH="false" flipV="false" rot="0">
            <a:off x="1028700" y="1028700"/>
            <a:ext cx="5060948" cy="7591422"/>
          </a:xfrm>
          <a:custGeom>
            <a:avLst/>
            <a:gdLst/>
            <a:ahLst/>
            <a:cxnLst/>
            <a:rect r="r" b="b" t="t" l="l"/>
            <a:pathLst>
              <a:path h="7591422" w="5060948">
                <a:moveTo>
                  <a:pt x="0" y="0"/>
                </a:moveTo>
                <a:lnTo>
                  <a:pt x="5060948" y="0"/>
                </a:lnTo>
                <a:lnTo>
                  <a:pt x="5060948" y="7591422"/>
                </a:lnTo>
                <a:lnTo>
                  <a:pt x="0" y="7591422"/>
                </a:lnTo>
                <a:lnTo>
                  <a:pt x="0" y="0"/>
                </a:lnTo>
                <a:close/>
              </a:path>
            </a:pathLst>
          </a:custGeom>
          <a:blipFill>
            <a:blip r:embed="rId3"/>
            <a:stretch>
              <a:fillRect l="0" t="0" r="0" b="0"/>
            </a:stretch>
          </a:blipFill>
        </p:spPr>
      </p:sp>
      <p:sp>
        <p:nvSpPr>
          <p:cNvPr name="TextBox 7" id="7"/>
          <p:cNvSpPr txBox="true"/>
          <p:nvPr/>
        </p:nvSpPr>
        <p:spPr>
          <a:xfrm rot="0">
            <a:off x="7542891" y="8734425"/>
            <a:ext cx="8174038"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0914&amp;a=1"/>
              </a:rPr>
              <a:t>CLICK </a:t>
            </a:r>
            <a:r>
              <a:rPr lang="en-US" sz="3000" spc="186" u="sng">
                <a:solidFill>
                  <a:srgbClr val="000000"/>
                </a:solidFill>
                <a:latin typeface="Glacial Indifference Bold"/>
                <a:hlinkClick r:id="rId5" tooltip="https://school.teachingbooks.net/booktrailer.cgi?id=10914&amp;a=1"/>
              </a:rPr>
              <a:t>HERE for the audiobook trailer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sp>
        <p:nvSpPr>
          <p:cNvPr name="Freeform 3" id="3"/>
          <p:cNvSpPr/>
          <p:nvPr/>
        </p:nvSpPr>
        <p:spPr>
          <a:xfrm flipH="false" flipV="false" rot="0">
            <a:off x="820178" y="1028700"/>
            <a:ext cx="4971821" cy="7509062"/>
          </a:xfrm>
          <a:custGeom>
            <a:avLst/>
            <a:gdLst/>
            <a:ahLst/>
            <a:cxnLst/>
            <a:rect r="r" b="b" t="t" l="l"/>
            <a:pathLst>
              <a:path h="7509062" w="4971821">
                <a:moveTo>
                  <a:pt x="0" y="0"/>
                </a:moveTo>
                <a:lnTo>
                  <a:pt x="4971821" y="0"/>
                </a:lnTo>
                <a:lnTo>
                  <a:pt x="4971821" y="7509062"/>
                </a:lnTo>
                <a:lnTo>
                  <a:pt x="0" y="7509062"/>
                </a:lnTo>
                <a:lnTo>
                  <a:pt x="0" y="0"/>
                </a:lnTo>
                <a:close/>
              </a:path>
            </a:pathLst>
          </a:custGeom>
          <a:blipFill>
            <a:blip r:embed="rId3"/>
            <a:stretch>
              <a:fillRect l="0" t="0" r="0" b="0"/>
            </a:stretch>
          </a:blipFill>
        </p:spPr>
      </p:sp>
      <p:grpSp>
        <p:nvGrpSpPr>
          <p:cNvPr name="Group 4" id="4"/>
          <p:cNvGrpSpPr/>
          <p:nvPr/>
        </p:nvGrpSpPr>
        <p:grpSpPr>
          <a:xfrm rot="0">
            <a:off x="6000521" y="1028700"/>
            <a:ext cx="11258779" cy="6678305"/>
            <a:chOff x="0" y="0"/>
            <a:chExt cx="15011706" cy="8904407"/>
          </a:xfrm>
        </p:grpSpPr>
        <p:sp>
          <p:nvSpPr>
            <p:cNvPr name="TextBox 5" id="5"/>
            <p:cNvSpPr txBox="true"/>
            <p:nvPr/>
          </p:nvSpPr>
          <p:spPr>
            <a:xfrm rot="0">
              <a:off x="0" y="-314325"/>
              <a:ext cx="15011706" cy="29803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ALL THAT’S LEFT IN </a:t>
              </a:r>
            </a:p>
            <a:p>
              <a:pPr algn="ctr">
                <a:lnSpc>
                  <a:spcPts val="6960"/>
                </a:lnSpc>
              </a:pPr>
              <a:r>
                <a:rPr lang="en-US" sz="3000" spc="186">
                  <a:solidFill>
                    <a:srgbClr val="000000"/>
                  </a:solidFill>
                  <a:latin typeface="Safira March"/>
                </a:rPr>
                <a:t>THE WORLD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ERIK J. BROWN</a:t>
              </a:r>
            </a:p>
          </p:txBody>
        </p:sp>
        <p:sp>
          <p:nvSpPr>
            <p:cNvPr name="TextBox 6" id="6"/>
            <p:cNvSpPr txBox="true"/>
            <p:nvPr/>
          </p:nvSpPr>
          <p:spPr>
            <a:xfrm rot="0">
              <a:off x="1126663" y="36280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Putting their trust in one another, two boys, Andrew and Jamie, search for civilization in a world ravaged by a deadly pathogen, but their secrets could cost them everything as they try to find the courage to fight for the future, together.</a:t>
              </a:r>
            </a:p>
            <a:p>
              <a:pPr algn="l">
                <a:lnSpc>
                  <a:spcPts val="2896"/>
                </a:lnSpc>
              </a:pPr>
              <a:r>
                <a:rPr lang="en-US" sz="1821" spc="136">
                  <a:solidFill>
                    <a:srgbClr val="000000"/>
                  </a:solidFill>
                  <a:latin typeface="Glacial Indifference"/>
                </a:rPr>
                <a:t> </a:t>
              </a:r>
            </a:p>
          </p:txBody>
        </p:sp>
      </p:grpSp>
      <p:sp>
        <p:nvSpPr>
          <p:cNvPr name="TextBox 7" id="7"/>
          <p:cNvSpPr txBox="true"/>
          <p:nvPr/>
        </p:nvSpPr>
        <p:spPr>
          <a:xfrm rot="0">
            <a:off x="8453670" y="8734425"/>
            <a:ext cx="6352481"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2347&amp;a=1"/>
              </a:rPr>
              <a:t>CLICK </a:t>
            </a:r>
            <a:r>
              <a:rPr lang="en-US" sz="3000" spc="186" u="sng">
                <a:solidFill>
                  <a:srgbClr val="000000"/>
                </a:solidFill>
                <a:latin typeface="Glacial Indifference Bold"/>
                <a:hlinkClick r:id="rId5" tooltip="https://school.teachingbooks.net/booktrailer.cgi?id=12347&amp;a=1"/>
              </a:rPr>
              <a:t>HERE for the book Talk</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258328"/>
            <a:ext cx="11258779" cy="5802005"/>
            <a:chOff x="0" y="0"/>
            <a:chExt cx="15011706" cy="77360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BELLADONNA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ADALYN GRACE</a:t>
              </a:r>
            </a:p>
          </p:txBody>
        </p:sp>
        <p:sp>
          <p:nvSpPr>
            <p:cNvPr name="TextBox 5" id="5"/>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Nineteen-year-old orphan Signa Farrow confronts Death and her own deathly powers when she investigates the mysterious murder of a relative at the Thorn Grove estate.</a:t>
              </a:r>
            </a:p>
            <a:p>
              <a:pPr algn="l">
                <a:lnSpc>
                  <a:spcPts val="5771"/>
                </a:lnSpc>
              </a:pPr>
              <a:r>
                <a:rPr lang="en-US" sz="3021" spc="226">
                  <a:solidFill>
                    <a:srgbClr val="000000"/>
                  </a:solidFill>
                  <a:latin typeface="Glacial Indifference"/>
                </a:rPr>
                <a:t> </a:t>
              </a:r>
            </a:p>
            <a:p>
              <a:pPr algn="l">
                <a:lnSpc>
                  <a:spcPts val="2896"/>
                </a:lnSpc>
              </a:pPr>
            </a:p>
          </p:txBody>
        </p:sp>
      </p:grpSp>
      <p:sp>
        <p:nvSpPr>
          <p:cNvPr name="Freeform 6" id="6"/>
          <p:cNvSpPr/>
          <p:nvPr/>
        </p:nvSpPr>
        <p:spPr>
          <a:xfrm flipH="false" flipV="false" rot="0">
            <a:off x="1028700" y="1028700"/>
            <a:ext cx="5140642" cy="7710963"/>
          </a:xfrm>
          <a:custGeom>
            <a:avLst/>
            <a:gdLst/>
            <a:ahLst/>
            <a:cxnLst/>
            <a:rect r="r" b="b" t="t" l="l"/>
            <a:pathLst>
              <a:path h="7710963" w="5140642">
                <a:moveTo>
                  <a:pt x="0" y="0"/>
                </a:moveTo>
                <a:lnTo>
                  <a:pt x="5140642" y="0"/>
                </a:lnTo>
                <a:lnTo>
                  <a:pt x="5140642" y="7710963"/>
                </a:lnTo>
                <a:lnTo>
                  <a:pt x="0" y="7710963"/>
                </a:lnTo>
                <a:lnTo>
                  <a:pt x="0" y="0"/>
                </a:lnTo>
                <a:close/>
              </a:path>
            </a:pathLst>
          </a:custGeom>
          <a:blipFill>
            <a:blip r:embed="rId3"/>
            <a:stretch>
              <a:fillRect l="0" t="0" r="0" b="0"/>
            </a:stretch>
          </a:blipFill>
        </p:spPr>
      </p:sp>
      <p:sp>
        <p:nvSpPr>
          <p:cNvPr name="TextBox 7" id="7"/>
          <p:cNvSpPr txBox="true"/>
          <p:nvPr/>
        </p:nvSpPr>
        <p:spPr>
          <a:xfrm rot="0">
            <a:off x="8453670" y="8734425"/>
            <a:ext cx="6352481"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2064&amp;a=1"/>
              </a:rPr>
              <a:t>CLICK </a:t>
            </a:r>
            <a:r>
              <a:rPr lang="en-US" sz="3000" spc="186" u="sng">
                <a:solidFill>
                  <a:srgbClr val="000000"/>
                </a:solidFill>
                <a:latin typeface="Glacial Indifference Bold"/>
                <a:hlinkClick r:id="rId5" tooltip="https://school.teachingbooks.net/booktrailer.cgi?id=12064&amp;a=1"/>
              </a:rPr>
              <a:t>HERE for the book Talk</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sp>
        <p:nvSpPr>
          <p:cNvPr name="Freeform 3" id="3"/>
          <p:cNvSpPr/>
          <p:nvPr/>
        </p:nvSpPr>
        <p:spPr>
          <a:xfrm flipH="false" flipV="false" rot="0">
            <a:off x="863092" y="1028700"/>
            <a:ext cx="5137429" cy="7710963"/>
          </a:xfrm>
          <a:custGeom>
            <a:avLst/>
            <a:gdLst/>
            <a:ahLst/>
            <a:cxnLst/>
            <a:rect r="r" b="b" t="t" l="l"/>
            <a:pathLst>
              <a:path h="7710963" w="5137429">
                <a:moveTo>
                  <a:pt x="0" y="0"/>
                </a:moveTo>
                <a:lnTo>
                  <a:pt x="5137429" y="0"/>
                </a:lnTo>
                <a:lnTo>
                  <a:pt x="5137429" y="7710963"/>
                </a:lnTo>
                <a:lnTo>
                  <a:pt x="0" y="7710963"/>
                </a:lnTo>
                <a:lnTo>
                  <a:pt x="0" y="0"/>
                </a:lnTo>
                <a:close/>
              </a:path>
            </a:pathLst>
          </a:custGeom>
          <a:blipFill>
            <a:blip r:embed="rId3"/>
            <a:stretch>
              <a:fillRect l="0" t="0" r="0" b="0"/>
            </a:stretch>
          </a:blipFill>
        </p:spPr>
      </p:sp>
      <p:grpSp>
        <p:nvGrpSpPr>
          <p:cNvPr name="Group 4" id="4"/>
          <p:cNvGrpSpPr/>
          <p:nvPr/>
        </p:nvGrpSpPr>
        <p:grpSpPr>
          <a:xfrm rot="0">
            <a:off x="6000521" y="1258328"/>
            <a:ext cx="11258779" cy="5802005"/>
            <a:chOff x="0" y="0"/>
            <a:chExt cx="15011706" cy="7736007"/>
          </a:xfrm>
        </p:grpSpPr>
        <p:sp>
          <p:nvSpPr>
            <p:cNvPr name="TextBox 5" id="5"/>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CHAOS THEORY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NIC STONE</a:t>
              </a:r>
            </a:p>
          </p:txBody>
        </p:sp>
        <p:sp>
          <p:nvSpPr>
            <p:cNvPr name="TextBox 6" id="6"/>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A senior at Windward Academy, Shelbi, who has a diagnosed mental illness, keeps to herself until she forms a connection with Andy Criddle, who is battling addiction, but the closer they get, the more the past threatens to pull them apart. </a:t>
              </a:r>
              <a:r>
                <a:rPr lang="en-US" sz="3021" spc="226">
                  <a:solidFill>
                    <a:srgbClr val="000000"/>
                  </a:solidFill>
                  <a:latin typeface="Glacial Indifference"/>
                </a:rPr>
                <a:t> </a:t>
              </a:r>
            </a:p>
            <a:p>
              <a:pPr algn="l">
                <a:lnSpc>
                  <a:spcPts val="2896"/>
                </a:lnSpc>
              </a:pPr>
            </a:p>
          </p:txBody>
        </p:sp>
      </p:grpSp>
      <p:sp>
        <p:nvSpPr>
          <p:cNvPr name="TextBox 7" id="7"/>
          <p:cNvSpPr txBox="true"/>
          <p:nvPr/>
        </p:nvSpPr>
        <p:spPr>
          <a:xfrm rot="0">
            <a:off x="8176502" y="8734425"/>
            <a:ext cx="6906816"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2350&amp;a=1"/>
              </a:rPr>
              <a:t>CLICK </a:t>
            </a:r>
            <a:r>
              <a:rPr lang="en-US" sz="3000" spc="186" u="sng">
                <a:solidFill>
                  <a:srgbClr val="000000"/>
                </a:solidFill>
                <a:latin typeface="Glacial Indifference Bold"/>
                <a:hlinkClick r:id="rId5" tooltip="https://school.teachingbooks.net/booktrailer.cgi?id=12350&amp;a=1"/>
              </a:rPr>
              <a:t>HERE for the book Trailer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sp>
        <p:nvSpPr>
          <p:cNvPr name="Freeform 3" id="3"/>
          <p:cNvSpPr/>
          <p:nvPr/>
        </p:nvSpPr>
        <p:spPr>
          <a:xfrm flipH="false" flipV="false" rot="0">
            <a:off x="1028700" y="822349"/>
            <a:ext cx="4383961" cy="6893020"/>
          </a:xfrm>
          <a:custGeom>
            <a:avLst/>
            <a:gdLst/>
            <a:ahLst/>
            <a:cxnLst/>
            <a:rect r="r" b="b" t="t" l="l"/>
            <a:pathLst>
              <a:path h="6893020" w="4383961">
                <a:moveTo>
                  <a:pt x="0" y="0"/>
                </a:moveTo>
                <a:lnTo>
                  <a:pt x="4383961" y="0"/>
                </a:lnTo>
                <a:lnTo>
                  <a:pt x="4383961" y="6893019"/>
                </a:lnTo>
                <a:lnTo>
                  <a:pt x="0" y="6893019"/>
                </a:lnTo>
                <a:lnTo>
                  <a:pt x="0" y="0"/>
                </a:lnTo>
                <a:close/>
              </a:path>
            </a:pathLst>
          </a:custGeom>
          <a:blipFill>
            <a:blip r:embed="rId3"/>
            <a:stretch>
              <a:fillRect l="0" t="0" r="0" b="0"/>
            </a:stretch>
          </a:blipFill>
        </p:spPr>
      </p:sp>
      <p:grpSp>
        <p:nvGrpSpPr>
          <p:cNvPr name="Group 4" id="4"/>
          <p:cNvGrpSpPr/>
          <p:nvPr/>
        </p:nvGrpSpPr>
        <p:grpSpPr>
          <a:xfrm rot="0">
            <a:off x="6000521" y="822349"/>
            <a:ext cx="11258779" cy="7249805"/>
            <a:chOff x="0" y="0"/>
            <a:chExt cx="15011706" cy="9666407"/>
          </a:xfrm>
        </p:grpSpPr>
        <p:sp>
          <p:nvSpPr>
            <p:cNvPr name="TextBox 5" id="5"/>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HOLLOW FIRES</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SAMIRA AHMEND</a:t>
              </a:r>
            </a:p>
          </p:txBody>
        </p:sp>
        <p:sp>
          <p:nvSpPr>
            <p:cNvPr name="TextBox 6" id="6"/>
            <p:cNvSpPr txBox="true"/>
            <p:nvPr/>
          </p:nvSpPr>
          <p:spPr>
            <a:xfrm rot="0">
              <a:off x="1126663" y="2459638"/>
              <a:ext cx="12758380" cy="72067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After discovering the body of fourteen-year-old Jawad Ali in Jackson Park, seventeen-year-old journalism student Safiya Mirza begins investigating his murder and ends up confronting white supremacy in her own high school.</a:t>
              </a:r>
            </a:p>
            <a:p>
              <a:pPr algn="l">
                <a:lnSpc>
                  <a:spcPts val="5771"/>
                </a:lnSpc>
              </a:pPr>
            </a:p>
            <a:p>
              <a:pPr algn="l">
                <a:lnSpc>
                  <a:spcPts val="5771"/>
                </a:lnSpc>
              </a:pPr>
            </a:p>
            <a:p>
              <a:pPr algn="l">
                <a:lnSpc>
                  <a:spcPts val="2896"/>
                </a:lnSpc>
              </a:pPr>
            </a:p>
          </p:txBody>
        </p:sp>
      </p:grpSp>
      <p:sp>
        <p:nvSpPr>
          <p:cNvPr name="TextBox 7" id="7"/>
          <p:cNvSpPr txBox="true"/>
          <p:nvPr/>
        </p:nvSpPr>
        <p:spPr>
          <a:xfrm rot="0">
            <a:off x="4818898" y="8734425"/>
            <a:ext cx="11258779" cy="523875"/>
          </a:xfrm>
          <a:prstGeom prst="rect">
            <a:avLst/>
          </a:prstGeom>
        </p:spPr>
        <p:txBody>
          <a:bodyPr anchor="t" rtlCol="false" tIns="0" lIns="0" bIns="0" rIns="0">
            <a:spAutoFit/>
          </a:bodyPr>
          <a:lstStyle/>
          <a:p>
            <a:pPr algn="ctr">
              <a:lnSpc>
                <a:spcPts val="4200"/>
              </a:lnSpc>
              <a:spcBef>
                <a:spcPct val="0"/>
              </a:spcBef>
            </a:pPr>
            <a:r>
              <a:rPr lang="en-US" sz="3000" spc="186">
                <a:solidFill>
                  <a:srgbClr val="000000"/>
                </a:solidFill>
                <a:latin typeface="Glacial Indifference Bold"/>
              </a:rPr>
              <a:t>CLICK </a:t>
            </a:r>
            <a:r>
              <a:rPr lang="en-US" sz="3000" spc="186" u="sng">
                <a:solidFill>
                  <a:srgbClr val="000000"/>
                </a:solidFill>
                <a:latin typeface="Glacial Indifference Bold"/>
                <a:hlinkClick r:id="rId4" tooltip="https://school.teachingbooks.net/book_reading.cgi?id=27147&amp;a=1"/>
              </a:rPr>
              <a:t>HERE</a:t>
            </a:r>
            <a:r>
              <a:rPr lang="en-US" sz="3000" spc="186">
                <a:solidFill>
                  <a:srgbClr val="000000"/>
                </a:solidFill>
                <a:latin typeface="Glacial Indifference Bold"/>
              </a:rPr>
              <a:t> for an audiobook excerpt.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122911"/>
            <a:ext cx="11258779" cy="6072840"/>
            <a:chOff x="0" y="0"/>
            <a:chExt cx="15011706" cy="8097121"/>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CRACKING THE BELL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GEOFF HERBACH</a:t>
              </a:r>
            </a:p>
          </p:txBody>
        </p:sp>
        <p:sp>
          <p:nvSpPr>
            <p:cNvPr name="TextBox 5" id="5"/>
            <p:cNvSpPr txBox="true"/>
            <p:nvPr/>
          </p:nvSpPr>
          <p:spPr>
            <a:xfrm rot="0">
              <a:off x="1126663" y="2459638"/>
              <a:ext cx="12758380" cy="5637482"/>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Isaiah loves football. In fact, football saved Isaiah's life, giving him structure and discipline after his sister's death tore his family apart. But when Isaiah gets knocked out cold on the field, he learns there's a lot more to lose than football.</a:t>
              </a:r>
            </a:p>
            <a:p>
              <a:pPr algn="l">
                <a:lnSpc>
                  <a:spcPts val="5771"/>
                </a:lnSpc>
              </a:pPr>
              <a:r>
                <a:rPr lang="en-US" sz="3021" spc="226">
                  <a:solidFill>
                    <a:srgbClr val="000000"/>
                  </a:solidFill>
                  <a:latin typeface="Glacial Indifference"/>
                </a:rPr>
                <a:t> </a:t>
              </a:r>
            </a:p>
          </p:txBody>
        </p:sp>
      </p:grpSp>
      <p:sp>
        <p:nvSpPr>
          <p:cNvPr name="Freeform 6" id="6"/>
          <p:cNvSpPr/>
          <p:nvPr/>
        </p:nvSpPr>
        <p:spPr>
          <a:xfrm flipH="false" flipV="false" rot="0">
            <a:off x="1028700" y="1028700"/>
            <a:ext cx="4920697" cy="7455601"/>
          </a:xfrm>
          <a:custGeom>
            <a:avLst/>
            <a:gdLst/>
            <a:ahLst/>
            <a:cxnLst/>
            <a:rect r="r" b="b" t="t" l="l"/>
            <a:pathLst>
              <a:path h="7455601" w="4920697">
                <a:moveTo>
                  <a:pt x="0" y="0"/>
                </a:moveTo>
                <a:lnTo>
                  <a:pt x="4920697" y="0"/>
                </a:lnTo>
                <a:lnTo>
                  <a:pt x="4920697" y="7455601"/>
                </a:lnTo>
                <a:lnTo>
                  <a:pt x="0" y="7455601"/>
                </a:lnTo>
                <a:lnTo>
                  <a:pt x="0" y="0"/>
                </a:lnTo>
                <a:close/>
              </a:path>
            </a:pathLst>
          </a:custGeom>
          <a:blipFill>
            <a:blip r:embed="rId3"/>
            <a:stretch>
              <a:fillRect l="0" t="0" r="0" b="0"/>
            </a:stretch>
          </a:blipFill>
        </p:spPr>
      </p:sp>
      <p:sp>
        <p:nvSpPr>
          <p:cNvPr name="TextBox 7" id="7"/>
          <p:cNvSpPr txBox="true"/>
          <p:nvPr/>
        </p:nvSpPr>
        <p:spPr>
          <a:xfrm rot="0">
            <a:off x="8453670" y="8734425"/>
            <a:ext cx="6352481"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2345&amp;a=1"/>
              </a:rPr>
              <a:t>CLICK </a:t>
            </a:r>
            <a:r>
              <a:rPr lang="en-US" sz="3000" spc="186" u="sng">
                <a:solidFill>
                  <a:srgbClr val="000000"/>
                </a:solidFill>
                <a:latin typeface="Glacial Indifference Bold"/>
                <a:hlinkClick r:id="rId5" tooltip="https://school.teachingbooks.net/booktrailer.cgi?id=12345&amp;a=1"/>
              </a:rPr>
              <a:t>HERE for the book Talk</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122911"/>
            <a:ext cx="11258779" cy="6072840"/>
            <a:chOff x="0" y="0"/>
            <a:chExt cx="15011706" cy="8097121"/>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DEAR MEDUSA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OLIVIA A. COLE</a:t>
              </a:r>
            </a:p>
          </p:txBody>
        </p:sp>
        <p:sp>
          <p:nvSpPr>
            <p:cNvPr name="TextBox 5" id="5"/>
            <p:cNvSpPr txBox="true"/>
            <p:nvPr/>
          </p:nvSpPr>
          <p:spPr>
            <a:xfrm rot="0">
              <a:off x="1126663" y="2459638"/>
              <a:ext cx="12758380" cy="5637482"/>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Sixteen-year-old Alicia, who feels isolated and alone after being sexually abused by a teacher, is casts as the slut who asked for it, until she receives mysterious letters hinting at another victim, forcing her to face her trauma and fight back.</a:t>
              </a:r>
              <a:r>
                <a:rPr lang="en-US" sz="3021" spc="226">
                  <a:solidFill>
                    <a:srgbClr val="000000"/>
                  </a:solidFill>
                  <a:latin typeface="Glacial Indifference"/>
                </a:rPr>
                <a:t> </a:t>
              </a:r>
            </a:p>
          </p:txBody>
        </p:sp>
      </p:grpSp>
      <p:sp>
        <p:nvSpPr>
          <p:cNvPr name="Freeform 6" id="6"/>
          <p:cNvSpPr/>
          <p:nvPr/>
        </p:nvSpPr>
        <p:spPr>
          <a:xfrm flipH="false" flipV="false" rot="0">
            <a:off x="1028700" y="1028700"/>
            <a:ext cx="4817818" cy="7275228"/>
          </a:xfrm>
          <a:custGeom>
            <a:avLst/>
            <a:gdLst/>
            <a:ahLst/>
            <a:cxnLst/>
            <a:rect r="r" b="b" t="t" l="l"/>
            <a:pathLst>
              <a:path h="7275228" w="4817818">
                <a:moveTo>
                  <a:pt x="0" y="0"/>
                </a:moveTo>
                <a:lnTo>
                  <a:pt x="4817818" y="0"/>
                </a:lnTo>
                <a:lnTo>
                  <a:pt x="4817818" y="7275228"/>
                </a:lnTo>
                <a:lnTo>
                  <a:pt x="0" y="7275228"/>
                </a:lnTo>
                <a:lnTo>
                  <a:pt x="0" y="0"/>
                </a:lnTo>
                <a:close/>
              </a:path>
            </a:pathLst>
          </a:custGeom>
          <a:blipFill>
            <a:blip r:embed="rId3"/>
            <a:stretch>
              <a:fillRect l="0" t="0" r="0" b="0"/>
            </a:stretch>
          </a:blipFill>
        </p:spPr>
      </p:sp>
      <p:sp>
        <p:nvSpPr>
          <p:cNvPr name="TextBox 7" id="7"/>
          <p:cNvSpPr txBox="true"/>
          <p:nvPr/>
        </p:nvSpPr>
        <p:spPr>
          <a:xfrm rot="0">
            <a:off x="8453670" y="8734425"/>
            <a:ext cx="6352481"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trailer.cgi?id=12345&amp;a=1"/>
              </a:rPr>
              <a:t>CLICK </a:t>
            </a:r>
            <a:r>
              <a:rPr lang="en-US" sz="3000" spc="186" u="sng">
                <a:solidFill>
                  <a:srgbClr val="000000"/>
                </a:solidFill>
                <a:latin typeface="Glacial Indifference Bold"/>
                <a:hlinkClick r:id="rId5" tooltip="https://school.teachingbooks.net/booktrailer.cgi?id=12345&amp;a=1"/>
              </a:rPr>
              <a:t>HERE for the book Talk</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184299"/>
            <a:ext cx="11258779" cy="6525905"/>
            <a:chOff x="0" y="0"/>
            <a:chExt cx="15011706" cy="87012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I’M GLAD MY MOM DIED</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JENNETTE MCCURDY</a:t>
              </a:r>
            </a:p>
          </p:txBody>
        </p:sp>
        <p:sp>
          <p:nvSpPr>
            <p:cNvPr name="TextBox 5" id="5"/>
            <p:cNvSpPr txBox="true"/>
            <p:nvPr/>
          </p:nvSpPr>
          <p:spPr>
            <a:xfrm rot="0">
              <a:off x="1126663" y="2459638"/>
              <a:ext cx="12758380" cy="62415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A memoir by</a:t>
              </a:r>
              <a:r>
                <a:rPr lang="en-US" sz="3021" spc="226">
                  <a:solidFill>
                    <a:srgbClr val="000000"/>
                  </a:solidFill>
                  <a:latin typeface="Glacial Indifference Italics"/>
                </a:rPr>
                <a:t> iCarly </a:t>
              </a:r>
              <a:r>
                <a:rPr lang="en-US" sz="3021" spc="226">
                  <a:solidFill>
                    <a:srgbClr val="000000"/>
                  </a:solidFill>
                  <a:latin typeface="Glacial Indifference"/>
                </a:rPr>
                <a:t>and </a:t>
              </a:r>
              <a:r>
                <a:rPr lang="en-US" sz="3021" spc="226">
                  <a:solidFill>
                    <a:srgbClr val="000000"/>
                  </a:solidFill>
                  <a:latin typeface="Glacial Indifference Italics"/>
                </a:rPr>
                <a:t>Sam &amp; Cat</a:t>
              </a:r>
              <a:r>
                <a:rPr lang="en-US" sz="3021" spc="226">
                  <a:solidFill>
                    <a:srgbClr val="000000"/>
                  </a:solidFill>
                  <a:latin typeface="Glacial Indifference"/>
                </a:rPr>
                <a:t> star Jennette McCurdy about her struggles as a former child actor including eating disorders, addiction, and a complicated relationship with her overbearing mother and how she retook control of her life.</a:t>
              </a:r>
            </a:p>
            <a:p>
              <a:pPr algn="l">
                <a:lnSpc>
                  <a:spcPts val="5771"/>
                </a:lnSpc>
              </a:pPr>
              <a:r>
                <a:rPr lang="en-US" sz="3021" spc="226">
                  <a:solidFill>
                    <a:srgbClr val="000000"/>
                  </a:solidFill>
                  <a:latin typeface="Glacial Indifference"/>
                </a:rPr>
                <a:t> </a:t>
              </a:r>
            </a:p>
            <a:p>
              <a:pPr algn="l">
                <a:lnSpc>
                  <a:spcPts val="2896"/>
                </a:lnSpc>
              </a:pPr>
            </a:p>
          </p:txBody>
        </p:sp>
      </p:grpSp>
      <p:sp>
        <p:nvSpPr>
          <p:cNvPr name="Freeform 6" id="6"/>
          <p:cNvSpPr/>
          <p:nvPr/>
        </p:nvSpPr>
        <p:spPr>
          <a:xfrm flipH="false" flipV="false" rot="0">
            <a:off x="1028700" y="1028700"/>
            <a:ext cx="4971821" cy="7449889"/>
          </a:xfrm>
          <a:custGeom>
            <a:avLst/>
            <a:gdLst/>
            <a:ahLst/>
            <a:cxnLst/>
            <a:rect r="r" b="b" t="t" l="l"/>
            <a:pathLst>
              <a:path h="7449889" w="4971821">
                <a:moveTo>
                  <a:pt x="0" y="0"/>
                </a:moveTo>
                <a:lnTo>
                  <a:pt x="4971821" y="0"/>
                </a:lnTo>
                <a:lnTo>
                  <a:pt x="4971821" y="7449889"/>
                </a:lnTo>
                <a:lnTo>
                  <a:pt x="0" y="7449889"/>
                </a:lnTo>
                <a:lnTo>
                  <a:pt x="0" y="0"/>
                </a:lnTo>
                <a:close/>
              </a:path>
            </a:pathLst>
          </a:custGeom>
          <a:blipFill>
            <a:blip r:embed="rId3"/>
            <a:stretch>
              <a:fillRect l="0" t="0" r="0" b="0"/>
            </a:stretch>
          </a:blipFill>
        </p:spPr>
      </p:sp>
      <p:sp>
        <p:nvSpPr>
          <p:cNvPr name="TextBox 7" id="7"/>
          <p:cNvSpPr txBox="true"/>
          <p:nvPr/>
        </p:nvSpPr>
        <p:spPr>
          <a:xfrm rot="0">
            <a:off x="6122413" y="8734425"/>
            <a:ext cx="8304213" cy="523875"/>
          </a:xfrm>
          <a:prstGeom prst="rect">
            <a:avLst/>
          </a:prstGeom>
        </p:spPr>
        <p:txBody>
          <a:bodyPr anchor="t" rtlCol="false" tIns="0" lIns="0" bIns="0" rIns="0">
            <a:spAutoFit/>
          </a:bodyPr>
          <a:lstStyle/>
          <a:p>
            <a:pPr algn="ctr">
              <a:lnSpc>
                <a:spcPts val="4200"/>
              </a:lnSpc>
              <a:spcBef>
                <a:spcPct val="0"/>
              </a:spcBef>
            </a:pPr>
            <a:r>
              <a:rPr lang="en-US" sz="3000" spc="186">
                <a:solidFill>
                  <a:srgbClr val="000000"/>
                </a:solidFill>
                <a:latin typeface="Glacial Indifference Bold"/>
              </a:rPr>
              <a:t>CLICK </a:t>
            </a:r>
            <a:r>
              <a:rPr lang="en-US" sz="3000" spc="186" u="sng">
                <a:solidFill>
                  <a:srgbClr val="000000"/>
                </a:solidFill>
                <a:latin typeface="Glacial Indifference Bold"/>
                <a:hlinkClick r:id="rId4" tooltip="https://school.teachingbooks.net/book_reading.cgi?id=30104&amp;a=1"/>
              </a:rPr>
              <a:t>HERE</a:t>
            </a:r>
            <a:r>
              <a:rPr lang="en-US" sz="3000" spc="186">
                <a:solidFill>
                  <a:srgbClr val="000000"/>
                </a:solidFill>
                <a:latin typeface="Glacial Indifference Bold"/>
              </a:rPr>
              <a:t> FOR AN AUDIOBOOK EXCERPT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822349"/>
            <a:ext cx="11258779" cy="7249805"/>
            <a:chOff x="0" y="0"/>
            <a:chExt cx="15011706" cy="96664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LITTLE THIEVES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MARGARET OWEN</a:t>
              </a:r>
            </a:p>
          </p:txBody>
        </p:sp>
        <p:sp>
          <p:nvSpPr>
            <p:cNvPr name="TextBox 5" id="5"/>
            <p:cNvSpPr txBox="true"/>
            <p:nvPr/>
          </p:nvSpPr>
          <p:spPr>
            <a:xfrm rot="0">
              <a:off x="1126663" y="2459638"/>
              <a:ext cx="12758380" cy="72067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Posing as a royal to rob the nobles blind, seventeen-year-old Vanja Schmidt is thrilled by her luck until she crosses the wrong god and is cursed to turn into the jewels she covets unless she can pay back her debts quickly. </a:t>
              </a:r>
            </a:p>
            <a:p>
              <a:pPr algn="l">
                <a:lnSpc>
                  <a:spcPts val="5771"/>
                </a:lnSpc>
              </a:pPr>
            </a:p>
            <a:p>
              <a:pPr algn="l">
                <a:lnSpc>
                  <a:spcPts val="5771"/>
                </a:lnSpc>
              </a:pPr>
            </a:p>
            <a:p>
              <a:pPr algn="l">
                <a:lnSpc>
                  <a:spcPts val="2896"/>
                </a:lnSpc>
              </a:pPr>
            </a:p>
          </p:txBody>
        </p:sp>
      </p:grpSp>
      <p:sp>
        <p:nvSpPr>
          <p:cNvPr name="Freeform 6" id="6"/>
          <p:cNvSpPr/>
          <p:nvPr/>
        </p:nvSpPr>
        <p:spPr>
          <a:xfrm flipH="false" flipV="false" rot="0">
            <a:off x="1028700" y="822349"/>
            <a:ext cx="5105300" cy="7710963"/>
          </a:xfrm>
          <a:custGeom>
            <a:avLst/>
            <a:gdLst/>
            <a:ahLst/>
            <a:cxnLst/>
            <a:rect r="r" b="b" t="t" l="l"/>
            <a:pathLst>
              <a:path h="7710963" w="5105300">
                <a:moveTo>
                  <a:pt x="0" y="0"/>
                </a:moveTo>
                <a:lnTo>
                  <a:pt x="5105300" y="0"/>
                </a:lnTo>
                <a:lnTo>
                  <a:pt x="5105300" y="7710962"/>
                </a:lnTo>
                <a:lnTo>
                  <a:pt x="0" y="7710962"/>
                </a:lnTo>
                <a:lnTo>
                  <a:pt x="0" y="0"/>
                </a:lnTo>
                <a:close/>
              </a:path>
            </a:pathLst>
          </a:custGeom>
          <a:blipFill>
            <a:blip r:embed="rId3"/>
            <a:stretch>
              <a:fillRect l="0" t="0" r="0" b="0"/>
            </a:stretch>
          </a:blipFill>
        </p:spPr>
      </p:sp>
      <p:sp>
        <p:nvSpPr>
          <p:cNvPr name="TextBox 7" id="7"/>
          <p:cNvSpPr txBox="true"/>
          <p:nvPr/>
        </p:nvSpPr>
        <p:spPr>
          <a:xfrm rot="0">
            <a:off x="6802658" y="9191625"/>
            <a:ext cx="6906915" cy="523875"/>
          </a:xfrm>
          <a:prstGeom prst="rect">
            <a:avLst/>
          </a:prstGeom>
        </p:spPr>
        <p:txBody>
          <a:bodyPr anchor="t" rtlCol="false" tIns="0" lIns="0" bIns="0" rIns="0">
            <a:spAutoFit/>
          </a:bodyPr>
          <a:lstStyle/>
          <a:p>
            <a:pPr algn="ctr">
              <a:lnSpc>
                <a:spcPts val="4200"/>
              </a:lnSpc>
              <a:spcBef>
                <a:spcPct val="0"/>
              </a:spcBef>
            </a:pPr>
            <a:r>
              <a:rPr lang="en-US" sz="3000" spc="186">
                <a:solidFill>
                  <a:srgbClr val="000000"/>
                </a:solidFill>
                <a:latin typeface="Glacial Indifference Bold"/>
              </a:rPr>
              <a:t>CLICK </a:t>
            </a:r>
            <a:r>
              <a:rPr lang="en-US" sz="3000" spc="186" u="sng">
                <a:solidFill>
                  <a:srgbClr val="000000"/>
                </a:solidFill>
                <a:latin typeface="Glacial Indifference Bold"/>
                <a:hlinkClick r:id="rId4" tooltip="https://school.teachingbooks.net/booktrailer.cgi?id=9573&amp;a=1"/>
              </a:rPr>
              <a:t>HERE</a:t>
            </a:r>
            <a:r>
              <a:rPr lang="en-US" sz="3000" spc="186">
                <a:solidFill>
                  <a:srgbClr val="000000"/>
                </a:solidFill>
                <a:latin typeface="Glacial Indifference Bold"/>
              </a:rPr>
              <a:t> for the book trailer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546249"/>
            <a:ext cx="11258779" cy="5802005"/>
            <a:chOff x="0" y="0"/>
            <a:chExt cx="15011706" cy="77360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LOVE IN ENGLISH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MARIA E. ANDREU</a:t>
              </a:r>
            </a:p>
          </p:txBody>
        </p:sp>
        <p:sp>
          <p:nvSpPr>
            <p:cNvPr name="TextBox 5" id="5"/>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Feeling blocked after moving from Argentina to New Jersey, a sixteen-year-old poet finds herself torn between a cute American boy in her math class and a Greek student who understands the struggles she is facing in an ESL class.</a:t>
              </a:r>
              <a:r>
                <a:rPr lang="en-US" sz="3021" spc="226">
                  <a:solidFill>
                    <a:srgbClr val="000000"/>
                  </a:solidFill>
                  <a:latin typeface="Glacial Indifference"/>
                </a:rPr>
                <a:t>  </a:t>
              </a:r>
            </a:p>
            <a:p>
              <a:pPr algn="l">
                <a:lnSpc>
                  <a:spcPts val="2896"/>
                </a:lnSpc>
              </a:pPr>
            </a:p>
          </p:txBody>
        </p:sp>
      </p:grpSp>
      <p:sp>
        <p:nvSpPr>
          <p:cNvPr name="Freeform 6" id="6"/>
          <p:cNvSpPr/>
          <p:nvPr/>
        </p:nvSpPr>
        <p:spPr>
          <a:xfrm flipH="false" flipV="false" rot="0">
            <a:off x="1167919" y="1493499"/>
            <a:ext cx="4832602" cy="7300003"/>
          </a:xfrm>
          <a:custGeom>
            <a:avLst/>
            <a:gdLst/>
            <a:ahLst/>
            <a:cxnLst/>
            <a:rect r="r" b="b" t="t" l="l"/>
            <a:pathLst>
              <a:path h="7300003" w="4832602">
                <a:moveTo>
                  <a:pt x="0" y="0"/>
                </a:moveTo>
                <a:lnTo>
                  <a:pt x="4832602" y="0"/>
                </a:lnTo>
                <a:lnTo>
                  <a:pt x="4832602" y="7300002"/>
                </a:lnTo>
                <a:lnTo>
                  <a:pt x="0" y="7300002"/>
                </a:lnTo>
                <a:lnTo>
                  <a:pt x="0" y="0"/>
                </a:lnTo>
                <a:close/>
              </a:path>
            </a:pathLst>
          </a:custGeom>
          <a:blipFill>
            <a:blip r:embed="rId3"/>
            <a:stretch>
              <a:fillRect l="0" t="0" r="0" b="0"/>
            </a:stretch>
          </a:blipFill>
        </p:spPr>
      </p:sp>
      <p:sp>
        <p:nvSpPr>
          <p:cNvPr name="TextBox 7" id="7"/>
          <p:cNvSpPr txBox="true"/>
          <p:nvPr/>
        </p:nvSpPr>
        <p:spPr>
          <a:xfrm rot="0">
            <a:off x="7079826" y="9191625"/>
            <a:ext cx="6352580" cy="523875"/>
          </a:xfrm>
          <a:prstGeom prst="rect">
            <a:avLst/>
          </a:prstGeom>
        </p:spPr>
        <p:txBody>
          <a:bodyPr anchor="t" rtlCol="false" tIns="0" lIns="0" bIns="0" rIns="0">
            <a:spAutoFit/>
          </a:bodyPr>
          <a:lstStyle/>
          <a:p>
            <a:pPr algn="ctr">
              <a:lnSpc>
                <a:spcPts val="4200"/>
              </a:lnSpc>
              <a:spcBef>
                <a:spcPct val="0"/>
              </a:spcBef>
            </a:pPr>
            <a:r>
              <a:rPr lang="en-US" sz="3000" spc="186">
                <a:solidFill>
                  <a:srgbClr val="000000"/>
                </a:solidFill>
                <a:latin typeface="Glacial Indifference Bold"/>
              </a:rPr>
              <a:t>CLICK </a:t>
            </a:r>
            <a:r>
              <a:rPr lang="en-US" sz="3000" spc="186" u="sng">
                <a:solidFill>
                  <a:srgbClr val="000000"/>
                </a:solidFill>
                <a:latin typeface="Glacial Indifference Bold"/>
                <a:hlinkClick r:id="rId4" tooltip="https://school.teachingbooks.net/booktrailer.cgi?id=9667&amp;a=1"/>
              </a:rPr>
              <a:t>HERE</a:t>
            </a:r>
            <a:r>
              <a:rPr lang="en-US" sz="3000" spc="186">
                <a:solidFill>
                  <a:srgbClr val="000000"/>
                </a:solidFill>
                <a:latin typeface="Glacial Indifference Bold"/>
              </a:rPr>
              <a:t> for the book talk</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108099"/>
            <a:ext cx="11258779" cy="6678305"/>
            <a:chOff x="0" y="0"/>
            <a:chExt cx="15011706" cy="8904407"/>
          </a:xfrm>
        </p:grpSpPr>
        <p:sp>
          <p:nvSpPr>
            <p:cNvPr name="TextBox 4" id="4"/>
            <p:cNvSpPr txBox="true"/>
            <p:nvPr/>
          </p:nvSpPr>
          <p:spPr>
            <a:xfrm rot="0">
              <a:off x="0" y="-314325"/>
              <a:ext cx="15011706" cy="29803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MORE THAN JUST A PRETTY FACE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SYED M. MASOOD</a:t>
              </a:r>
            </a:p>
          </p:txBody>
        </p:sp>
        <p:sp>
          <p:nvSpPr>
            <p:cNvPr name="TextBox 5" id="5"/>
            <p:cNvSpPr txBox="true"/>
            <p:nvPr/>
          </p:nvSpPr>
          <p:spPr>
            <a:xfrm rot="0">
              <a:off x="1126663" y="36280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When self-proclaimed “not very bright” nineteen-year-old Danyal is chosen for a prestigious academic contest, he hopes to impress a potential arranged marriage match, only to begin falling for the girl helping him study instead.</a:t>
              </a:r>
            </a:p>
            <a:p>
              <a:pPr algn="l">
                <a:lnSpc>
                  <a:spcPts val="2896"/>
                </a:lnSpc>
              </a:pPr>
            </a:p>
          </p:txBody>
        </p:sp>
      </p:grpSp>
      <p:sp>
        <p:nvSpPr>
          <p:cNvPr name="Freeform 6" id="6"/>
          <p:cNvSpPr/>
          <p:nvPr/>
        </p:nvSpPr>
        <p:spPr>
          <a:xfrm flipH="false" flipV="false" rot="0">
            <a:off x="1028700" y="1108099"/>
            <a:ext cx="4849338" cy="7274007"/>
          </a:xfrm>
          <a:custGeom>
            <a:avLst/>
            <a:gdLst/>
            <a:ahLst/>
            <a:cxnLst/>
            <a:rect r="r" b="b" t="t" l="l"/>
            <a:pathLst>
              <a:path h="7274007" w="4849338">
                <a:moveTo>
                  <a:pt x="0" y="0"/>
                </a:moveTo>
                <a:lnTo>
                  <a:pt x="4849338" y="0"/>
                </a:lnTo>
                <a:lnTo>
                  <a:pt x="4849338" y="7274007"/>
                </a:lnTo>
                <a:lnTo>
                  <a:pt x="0" y="7274007"/>
                </a:lnTo>
                <a:lnTo>
                  <a:pt x="0" y="0"/>
                </a:lnTo>
                <a:close/>
              </a:path>
            </a:pathLst>
          </a:custGeom>
          <a:blipFill>
            <a:blip r:embed="rId3"/>
            <a:stretch>
              <a:fillRect l="0" t="0" r="0" b="0"/>
            </a:stretch>
          </a:blipFill>
        </p:spPr>
      </p:sp>
      <p:sp>
        <p:nvSpPr>
          <p:cNvPr name="TextBox 7" id="7"/>
          <p:cNvSpPr txBox="true"/>
          <p:nvPr/>
        </p:nvSpPr>
        <p:spPr>
          <a:xfrm rot="0">
            <a:off x="6219657" y="8734425"/>
            <a:ext cx="8350945" cy="523875"/>
          </a:xfrm>
          <a:prstGeom prst="rect">
            <a:avLst/>
          </a:prstGeom>
        </p:spPr>
        <p:txBody>
          <a:bodyPr anchor="t" rtlCol="false" tIns="0" lIns="0" bIns="0" rIns="0">
            <a:spAutoFit/>
          </a:bodyPr>
          <a:lstStyle/>
          <a:p>
            <a:pPr algn="ctr">
              <a:lnSpc>
                <a:spcPts val="4200"/>
              </a:lnSpc>
              <a:spcBef>
                <a:spcPct val="0"/>
              </a:spcBef>
            </a:pPr>
            <a:r>
              <a:rPr lang="en-US" sz="3000" spc="186">
                <a:solidFill>
                  <a:srgbClr val="000000"/>
                </a:solidFill>
                <a:latin typeface="Glacial Indifference Bold"/>
              </a:rPr>
              <a:t>CLICK </a:t>
            </a:r>
            <a:r>
              <a:rPr lang="en-US" sz="3000" spc="186" u="sng">
                <a:solidFill>
                  <a:srgbClr val="000000"/>
                </a:solidFill>
                <a:latin typeface="Glacial Indifference Bold"/>
                <a:hlinkClick r:id="rId4" tooltip="https://school.teachingbooks.net/book_reading.cgi?id=20910&amp;a=1"/>
              </a:rPr>
              <a:t>HERE</a:t>
            </a:r>
            <a:r>
              <a:rPr lang="en-US" sz="3000" spc="186">
                <a:solidFill>
                  <a:srgbClr val="000000"/>
                </a:solidFill>
                <a:latin typeface="Glacial Indifference Bold"/>
              </a:rPr>
              <a:t> for the Audiobook excerpt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515251"/>
            <a:ext cx="11258779" cy="5078105"/>
            <a:chOff x="0" y="0"/>
            <a:chExt cx="15011706" cy="67708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NUMB TO THIS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KINDRA NEELY</a:t>
              </a:r>
            </a:p>
          </p:txBody>
        </p:sp>
        <p:sp>
          <p:nvSpPr>
            <p:cNvPr name="TextBox 5" id="5"/>
            <p:cNvSpPr txBox="true"/>
            <p:nvPr/>
          </p:nvSpPr>
          <p:spPr>
            <a:xfrm rot="0">
              <a:off x="1126663" y="2459638"/>
              <a:ext cx="12758380" cy="43111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Author Kindra Neely recounts her journey to healing after surviving a mass shooting during her first year of college.</a:t>
              </a:r>
            </a:p>
            <a:p>
              <a:pPr algn="l">
                <a:lnSpc>
                  <a:spcPts val="5771"/>
                </a:lnSpc>
              </a:pPr>
              <a:r>
                <a:rPr lang="en-US" sz="3021" spc="226">
                  <a:solidFill>
                    <a:srgbClr val="000000"/>
                  </a:solidFill>
                  <a:latin typeface="Glacial Indifference"/>
                </a:rPr>
                <a:t> </a:t>
              </a:r>
            </a:p>
            <a:p>
              <a:pPr algn="l">
                <a:lnSpc>
                  <a:spcPts val="2896"/>
                </a:lnSpc>
              </a:pPr>
            </a:p>
          </p:txBody>
        </p:sp>
      </p:grpSp>
      <p:sp>
        <p:nvSpPr>
          <p:cNvPr name="Freeform 6" id="6"/>
          <p:cNvSpPr/>
          <p:nvPr/>
        </p:nvSpPr>
        <p:spPr>
          <a:xfrm flipH="false" flipV="false" rot="0">
            <a:off x="1028700" y="1314803"/>
            <a:ext cx="4591567" cy="6878753"/>
          </a:xfrm>
          <a:custGeom>
            <a:avLst/>
            <a:gdLst/>
            <a:ahLst/>
            <a:cxnLst/>
            <a:rect r="r" b="b" t="t" l="l"/>
            <a:pathLst>
              <a:path h="6878753" w="4591567">
                <a:moveTo>
                  <a:pt x="0" y="0"/>
                </a:moveTo>
                <a:lnTo>
                  <a:pt x="4591567" y="0"/>
                </a:lnTo>
                <a:lnTo>
                  <a:pt x="4591567" y="6878753"/>
                </a:lnTo>
                <a:lnTo>
                  <a:pt x="0" y="6878753"/>
                </a:lnTo>
                <a:lnTo>
                  <a:pt x="0" y="0"/>
                </a:lnTo>
                <a:close/>
              </a:path>
            </a:pathLst>
          </a:custGeom>
          <a:blipFill>
            <a:blip r:embed="rId3"/>
            <a:stretch>
              <a:fillRect l="0" t="0" r="0" b="0"/>
            </a:stretch>
          </a:blipFill>
        </p:spPr>
      </p:sp>
      <p:sp>
        <p:nvSpPr>
          <p:cNvPr name="TextBox 7" id="7"/>
          <p:cNvSpPr txBox="true"/>
          <p:nvPr/>
        </p:nvSpPr>
        <p:spPr>
          <a:xfrm rot="0">
            <a:off x="5941624" y="8734425"/>
            <a:ext cx="9741098"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vimeo.com/713479221"/>
              </a:rPr>
              <a:t>CLICK </a:t>
            </a:r>
            <a:r>
              <a:rPr lang="en-US" sz="3000" spc="186" u="sng">
                <a:solidFill>
                  <a:srgbClr val="000000"/>
                </a:solidFill>
                <a:latin typeface="Glacial Indifference Bold"/>
                <a:hlinkClick r:id="rId5" tooltip="https://vimeo.com/713479221"/>
              </a:rPr>
              <a:t>HERE for an interview with the author</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sp>
        <p:nvSpPr>
          <p:cNvPr name="Freeform 3" id="3"/>
          <p:cNvSpPr/>
          <p:nvPr/>
        </p:nvSpPr>
        <p:spPr>
          <a:xfrm flipH="false" flipV="false" rot="0">
            <a:off x="1028700" y="1667499"/>
            <a:ext cx="4971821" cy="7527336"/>
          </a:xfrm>
          <a:custGeom>
            <a:avLst/>
            <a:gdLst/>
            <a:ahLst/>
            <a:cxnLst/>
            <a:rect r="r" b="b" t="t" l="l"/>
            <a:pathLst>
              <a:path h="7527336" w="4971821">
                <a:moveTo>
                  <a:pt x="0" y="0"/>
                </a:moveTo>
                <a:lnTo>
                  <a:pt x="4971821" y="0"/>
                </a:lnTo>
                <a:lnTo>
                  <a:pt x="4971821" y="7527337"/>
                </a:lnTo>
                <a:lnTo>
                  <a:pt x="0" y="7527337"/>
                </a:lnTo>
                <a:lnTo>
                  <a:pt x="0" y="0"/>
                </a:lnTo>
                <a:close/>
              </a:path>
            </a:pathLst>
          </a:custGeom>
          <a:blipFill>
            <a:blip r:embed="rId3"/>
            <a:stretch>
              <a:fillRect l="0" t="0" r="0" b="0"/>
            </a:stretch>
          </a:blipFill>
        </p:spPr>
      </p:sp>
      <p:grpSp>
        <p:nvGrpSpPr>
          <p:cNvPr name="Group 4" id="4"/>
          <p:cNvGrpSpPr/>
          <p:nvPr/>
        </p:nvGrpSpPr>
        <p:grpSpPr>
          <a:xfrm rot="0">
            <a:off x="6000521" y="1546249"/>
            <a:ext cx="11258779" cy="5802005"/>
            <a:chOff x="0" y="0"/>
            <a:chExt cx="15011706" cy="7736007"/>
          </a:xfrm>
        </p:grpSpPr>
        <p:sp>
          <p:nvSpPr>
            <p:cNvPr name="TextBox 5" id="5"/>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SIX CRIMSON CRANES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ELIZABETH LIM</a:t>
              </a:r>
            </a:p>
          </p:txBody>
        </p:sp>
        <p:sp>
          <p:nvSpPr>
            <p:cNvPr name="TextBox 6" id="6"/>
            <p:cNvSpPr txBox="true"/>
            <p:nvPr/>
          </p:nvSpPr>
          <p:spPr>
            <a:xfrm rot="0">
              <a:off x="1126663" y="2459638"/>
              <a:ext cx="12758380" cy="52763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The exiled Princess Shiori must unravel the curse that turned her six brothers into cranes, and she is assisted by her spurned betrothed, a capricious dragon, and a paper bird brought to life by her own magic. </a:t>
              </a:r>
              <a:r>
                <a:rPr lang="en-US" sz="3021" spc="226">
                  <a:solidFill>
                    <a:srgbClr val="000000"/>
                  </a:solidFill>
                  <a:latin typeface="Glacial Indifference"/>
                </a:rPr>
                <a:t> </a:t>
              </a:r>
            </a:p>
            <a:p>
              <a:pPr algn="l">
                <a:lnSpc>
                  <a:spcPts val="2896"/>
                </a:lnSpc>
              </a:pPr>
            </a:p>
          </p:txBody>
        </p:sp>
      </p:grpSp>
      <p:sp>
        <p:nvSpPr>
          <p:cNvPr name="TextBox 7" id="7"/>
          <p:cNvSpPr txBox="true"/>
          <p:nvPr/>
        </p:nvSpPr>
        <p:spPr>
          <a:xfrm rot="0">
            <a:off x="6671504" y="8734425"/>
            <a:ext cx="8350846"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_reading.cgi?id=24467&amp;a=1"/>
              </a:rPr>
              <a:t>CLICK </a:t>
            </a:r>
            <a:r>
              <a:rPr lang="en-US" sz="3000" spc="186" u="sng">
                <a:solidFill>
                  <a:srgbClr val="000000"/>
                </a:solidFill>
                <a:latin typeface="Glacial Indifference Bold"/>
                <a:hlinkClick r:id="rId5" tooltip="https://school.teachingbooks.net/book_reading.cgi?id=24467&amp;a=1"/>
              </a:rPr>
              <a:t>HERE for the Audiobook excerpt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0" y="0"/>
            <a:ext cx="18288000" cy="10287000"/>
          </a:xfrm>
          <a:custGeom>
            <a:avLst/>
            <a:gdLst/>
            <a:ahLst/>
            <a:cxnLst/>
            <a:rect r="r" b="b" t="t" l="l"/>
            <a:pathLst>
              <a:path h="10287000" w="18288000">
                <a:moveTo>
                  <a:pt x="0" y="10287000"/>
                </a:moveTo>
                <a:lnTo>
                  <a:pt x="18288000" y="10287000"/>
                </a:lnTo>
                <a:lnTo>
                  <a:pt x="18288000" y="0"/>
                </a:lnTo>
                <a:lnTo>
                  <a:pt x="0" y="0"/>
                </a:lnTo>
                <a:lnTo>
                  <a:pt x="0" y="10287000"/>
                </a:lnTo>
                <a:close/>
              </a:path>
            </a:pathLst>
          </a:custGeom>
          <a:blipFill>
            <a:blip r:embed="rId2"/>
            <a:stretch>
              <a:fillRect l="0" t="-15131" r="0" b="-15131"/>
            </a:stretch>
          </a:blipFill>
        </p:spPr>
      </p:sp>
      <p:grpSp>
        <p:nvGrpSpPr>
          <p:cNvPr name="Group 3" id="3"/>
          <p:cNvGrpSpPr/>
          <p:nvPr/>
        </p:nvGrpSpPr>
        <p:grpSpPr>
          <a:xfrm rot="0">
            <a:off x="6000521" y="1184299"/>
            <a:ext cx="11258779" cy="6525905"/>
            <a:chOff x="0" y="0"/>
            <a:chExt cx="15011706" cy="8701207"/>
          </a:xfrm>
        </p:grpSpPr>
        <p:sp>
          <p:nvSpPr>
            <p:cNvPr name="TextBox 4" id="4"/>
            <p:cNvSpPr txBox="true"/>
            <p:nvPr/>
          </p:nvSpPr>
          <p:spPr>
            <a:xfrm rot="0">
              <a:off x="0" y="-314325"/>
              <a:ext cx="15011706" cy="1811904"/>
            </a:xfrm>
            <a:prstGeom prst="rect">
              <a:avLst/>
            </a:prstGeom>
          </p:spPr>
          <p:txBody>
            <a:bodyPr anchor="t" rtlCol="false" tIns="0" lIns="0" bIns="0" rIns="0">
              <a:spAutoFit/>
            </a:bodyPr>
            <a:lstStyle/>
            <a:p>
              <a:pPr algn="ctr">
                <a:lnSpc>
                  <a:spcPts val="6960"/>
                </a:lnSpc>
              </a:pPr>
              <a:r>
                <a:rPr lang="en-US" sz="3000" spc="186">
                  <a:solidFill>
                    <a:srgbClr val="000000"/>
                  </a:solidFill>
                  <a:latin typeface="Safira March"/>
                </a:rPr>
                <a:t> SKYHUNTER </a:t>
              </a:r>
              <a:r>
                <a:rPr lang="en-US" sz="3000" spc="186">
                  <a:solidFill>
                    <a:srgbClr val="000000"/>
                  </a:solidFill>
                  <a:latin typeface="Safira March Bold"/>
                </a:rPr>
                <a:t> </a:t>
              </a:r>
            </a:p>
            <a:p>
              <a:pPr algn="ctr">
                <a:lnSpc>
                  <a:spcPts val="4872"/>
                </a:lnSpc>
              </a:pPr>
              <a:r>
                <a:rPr lang="en-US" sz="2100" spc="130">
                  <a:solidFill>
                    <a:srgbClr val="000000"/>
                  </a:solidFill>
                  <a:latin typeface="Safira March Bold"/>
                </a:rPr>
                <a:t>BY MARIE LU</a:t>
              </a:r>
            </a:p>
          </p:txBody>
        </p:sp>
        <p:sp>
          <p:nvSpPr>
            <p:cNvPr name="TextBox 5" id="5"/>
            <p:cNvSpPr txBox="true"/>
            <p:nvPr/>
          </p:nvSpPr>
          <p:spPr>
            <a:xfrm rot="0">
              <a:off x="1126663" y="2459638"/>
              <a:ext cx="12758380" cy="6241568"/>
            </a:xfrm>
            <a:prstGeom prst="rect">
              <a:avLst/>
            </a:prstGeom>
          </p:spPr>
          <p:txBody>
            <a:bodyPr anchor="t" rtlCol="false" tIns="0" lIns="0" bIns="0" rIns="0">
              <a:spAutoFit/>
            </a:bodyPr>
            <a:lstStyle/>
            <a:p>
              <a:pPr algn="l">
                <a:lnSpc>
                  <a:spcPts val="5771"/>
                </a:lnSpc>
              </a:pPr>
              <a:r>
                <a:rPr lang="en-US" sz="3021" spc="226">
                  <a:solidFill>
                    <a:srgbClr val="000000"/>
                  </a:solidFill>
                  <a:latin typeface="Glacial Indifference"/>
                </a:rPr>
                <a:t>Talin is a Striker, a member of an elite fighting force that stands as the last defense for Mara, the only free nation in the world, but when a mysterious prisoner is brought from the front to Mara's capital, Talin senses there is more to him than meets the eye. </a:t>
              </a:r>
              <a:r>
                <a:rPr lang="en-US" sz="3021" spc="226">
                  <a:solidFill>
                    <a:srgbClr val="000000"/>
                  </a:solidFill>
                  <a:latin typeface="Glacial Indifference"/>
                </a:rPr>
                <a:t> </a:t>
              </a:r>
            </a:p>
            <a:p>
              <a:pPr algn="l">
                <a:lnSpc>
                  <a:spcPts val="2896"/>
                </a:lnSpc>
              </a:pPr>
            </a:p>
          </p:txBody>
        </p:sp>
      </p:grpSp>
      <p:sp>
        <p:nvSpPr>
          <p:cNvPr name="Freeform 6" id="6"/>
          <p:cNvSpPr/>
          <p:nvPr/>
        </p:nvSpPr>
        <p:spPr>
          <a:xfrm flipH="false" flipV="false" rot="0">
            <a:off x="1028700" y="1028700"/>
            <a:ext cx="5050026" cy="7627178"/>
          </a:xfrm>
          <a:custGeom>
            <a:avLst/>
            <a:gdLst/>
            <a:ahLst/>
            <a:cxnLst/>
            <a:rect r="r" b="b" t="t" l="l"/>
            <a:pathLst>
              <a:path h="7627178" w="5050026">
                <a:moveTo>
                  <a:pt x="0" y="0"/>
                </a:moveTo>
                <a:lnTo>
                  <a:pt x="5050026" y="0"/>
                </a:lnTo>
                <a:lnTo>
                  <a:pt x="5050026" y="7627178"/>
                </a:lnTo>
                <a:lnTo>
                  <a:pt x="0" y="7627178"/>
                </a:lnTo>
                <a:lnTo>
                  <a:pt x="0" y="0"/>
                </a:lnTo>
                <a:close/>
              </a:path>
            </a:pathLst>
          </a:custGeom>
          <a:blipFill>
            <a:blip r:embed="rId3"/>
            <a:stretch>
              <a:fillRect l="0" t="0" r="0" b="0"/>
            </a:stretch>
          </a:blipFill>
        </p:spPr>
      </p:sp>
      <p:sp>
        <p:nvSpPr>
          <p:cNvPr name="TextBox 7" id="7"/>
          <p:cNvSpPr txBox="true"/>
          <p:nvPr/>
        </p:nvSpPr>
        <p:spPr>
          <a:xfrm rot="0">
            <a:off x="6828463" y="8734425"/>
            <a:ext cx="8662492" cy="523875"/>
          </a:xfrm>
          <a:prstGeom prst="rect">
            <a:avLst/>
          </a:prstGeom>
        </p:spPr>
        <p:txBody>
          <a:bodyPr anchor="t" rtlCol="false" tIns="0" lIns="0" bIns="0" rIns="0">
            <a:spAutoFit/>
          </a:bodyPr>
          <a:lstStyle/>
          <a:p>
            <a:pPr algn="ctr">
              <a:lnSpc>
                <a:spcPts val="4200"/>
              </a:lnSpc>
              <a:spcBef>
                <a:spcPct val="0"/>
              </a:spcBef>
            </a:pPr>
            <a:r>
              <a:rPr lang="en-US" sz="3000" spc="186" u="sng">
                <a:solidFill>
                  <a:srgbClr val="000000"/>
                </a:solidFill>
                <a:latin typeface="Glacial Indifference Bold"/>
                <a:hlinkClick r:id="rId4" tooltip="https://school.teachingbooks.net/book_reading.cgi?id=27739&amp;a=1"/>
              </a:rPr>
              <a:t>CLICK </a:t>
            </a:r>
            <a:r>
              <a:rPr lang="en-US" sz="3000" spc="186" u="sng">
                <a:solidFill>
                  <a:srgbClr val="000000"/>
                </a:solidFill>
                <a:latin typeface="Glacial Indifference Bold"/>
                <a:hlinkClick r:id="rId5" tooltip="https://school.teachingbooks.net/book_reading.cgi?id=27739&amp;a=1"/>
              </a:rPr>
              <a:t>HERE for an author introduction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DAGD53b5Wlo</dc:identifier>
  <dcterms:modified xsi:type="dcterms:W3CDTF">2011-08-01T06:04:30Z</dcterms:modified>
  <cp:revision>1</cp:revision>
  <dc:title>Neutral Elegant Interior Design Project Proposal Presentation</dc:title>
</cp:coreProperties>
</file>